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57"/>
  </p:handoutMasterIdLst>
  <p:sldIdLst>
    <p:sldId id="501" r:id="rId5"/>
    <p:sldId id="259" r:id="rId7"/>
    <p:sldId id="1878" r:id="rId8"/>
    <p:sldId id="1944" r:id="rId9"/>
    <p:sldId id="1987" r:id="rId10"/>
    <p:sldId id="2032" r:id="rId11"/>
    <p:sldId id="2033" r:id="rId12"/>
    <p:sldId id="1967" r:id="rId13"/>
    <p:sldId id="1879" r:id="rId14"/>
    <p:sldId id="2035" r:id="rId15"/>
    <p:sldId id="2036" r:id="rId16"/>
    <p:sldId id="2037" r:id="rId17"/>
    <p:sldId id="2038" r:id="rId18"/>
    <p:sldId id="2131" r:id="rId19"/>
    <p:sldId id="2132" r:id="rId20"/>
    <p:sldId id="2008" r:id="rId21"/>
    <p:sldId id="2096" r:id="rId22"/>
    <p:sldId id="2140" r:id="rId23"/>
    <p:sldId id="2133" r:id="rId24"/>
    <p:sldId id="2136" r:id="rId25"/>
    <p:sldId id="2064" r:id="rId26"/>
    <p:sldId id="2138" r:id="rId27"/>
    <p:sldId id="2139" r:id="rId28"/>
    <p:sldId id="2137" r:id="rId29"/>
    <p:sldId id="2100" r:id="rId30"/>
    <p:sldId id="2101" r:id="rId31"/>
    <p:sldId id="2102" r:id="rId32"/>
    <p:sldId id="2103" r:id="rId33"/>
    <p:sldId id="2104" r:id="rId34"/>
    <p:sldId id="2105" r:id="rId35"/>
    <p:sldId id="2106" r:id="rId36"/>
    <p:sldId id="2107" r:id="rId37"/>
    <p:sldId id="2144" r:id="rId38"/>
    <p:sldId id="2145" r:id="rId39"/>
    <p:sldId id="2146" r:id="rId40"/>
    <p:sldId id="2147" r:id="rId41"/>
    <p:sldId id="2148" r:id="rId42"/>
    <p:sldId id="2010" r:id="rId43"/>
    <p:sldId id="2011" r:id="rId44"/>
    <p:sldId id="2009" r:id="rId45"/>
    <p:sldId id="2034" r:id="rId46"/>
    <p:sldId id="2110" r:id="rId47"/>
    <p:sldId id="2111" r:id="rId48"/>
    <p:sldId id="2112" r:id="rId49"/>
    <p:sldId id="2113" r:id="rId50"/>
    <p:sldId id="2114" r:id="rId51"/>
    <p:sldId id="2012" r:id="rId52"/>
    <p:sldId id="2091" r:id="rId53"/>
    <p:sldId id="2092" r:id="rId54"/>
    <p:sldId id="2093" r:id="rId55"/>
    <p:sldId id="2094" r:id="rId56"/>
  </p:sldIdLst>
  <p:sldSz cx="9144000" cy="6858000" type="screen4x3"/>
  <p:notesSz cx="6800850" cy="9872345"/>
  <p:custDataLst>
    <p:tags r:id="rId61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C22"/>
    <a:srgbClr val="99CA89"/>
    <a:srgbClr val="996633"/>
    <a:srgbClr val="CC9900"/>
    <a:srgbClr val="FF99CC"/>
    <a:srgbClr val="16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08" autoAdjust="0"/>
  </p:normalViewPr>
  <p:slideViewPr>
    <p:cSldViewPr showGuides="1">
      <p:cViewPr varScale="1">
        <p:scale>
          <a:sx n="130" d="100"/>
          <a:sy n="130" d="100"/>
        </p:scale>
        <p:origin x="474" y="126"/>
      </p:cViewPr>
      <p:guideLst>
        <p:guide orient="horz" pos="2159"/>
        <p:guide pos="288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1" Type="http://schemas.openxmlformats.org/officeDocument/2006/relationships/tags" Target="tags/tag107.xml"/><Relationship Id="rId60" Type="http://schemas.openxmlformats.org/officeDocument/2006/relationships/tableStyles" Target="tableStyles.xml"/><Relationship Id="rId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2241" y="1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r">
              <a:defRPr sz="1200" smtClean="0"/>
            </a:lvl1pPr>
          </a:lstStyle>
          <a:p>
            <a:pPr>
              <a:defRPr/>
            </a:pPr>
            <a:fld id="{EF111691-F249-49BF-AD13-77AC163C2E7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7927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2241" y="9377927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D217722-F9DE-4589-BAF8-332D113C64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035" cy="4931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815" y="0"/>
            <a:ext cx="2947035" cy="4931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39775"/>
            <a:ext cx="493712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780" y="4688963"/>
            <a:ext cx="4987290" cy="444317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9504"/>
            <a:ext cx="2947035" cy="493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b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815" y="9379504"/>
            <a:ext cx="2947035" cy="493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b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7847A5-3418-4168-BB03-40E320A0CA1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C12FDF-207D-4315-99CC-760ECF297C16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E933F3D-3132-4E55-B67E-D84038DB376F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使用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CreateMutex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控制进程运行的唯一性</a:t>
            </a:r>
            <a:endParaRPr lang="zh-CN" altLang="en-US" sz="1200" b="1" i="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使用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CreateMutex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控制进程运行的唯一性</a:t>
            </a:r>
            <a:endParaRPr lang="zh-CN" altLang="en-US" sz="1200" b="1" i="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使用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CreateMutex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控制进程运行的唯一性</a:t>
            </a:r>
            <a:endParaRPr lang="zh-CN" altLang="en-US" sz="1200" b="1" i="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使用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CreateMutex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控制进程运行的唯一性</a:t>
            </a:r>
            <a:endParaRPr lang="zh-CN" altLang="en-US" sz="1200" b="1" i="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使用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CreateMutex</a:t>
            </a:r>
            <a:r>
              <a:rPr lang="zh-CN" altLang="en-US" sz="1200" b="1" i="0" kern="12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S PGothic" panose="020B0600070205080204" pitchFamily="34" charset="-128"/>
                <a:cs typeface="MS PGothic" panose="020B0600070205080204" pitchFamily="34" charset="-128"/>
              </a:rPr>
              <a:t>控制进程运行的唯一性</a:t>
            </a:r>
            <a:endParaRPr lang="zh-CN" altLang="en-US" sz="1200" b="1" i="0" kern="1200">
              <a:solidFill>
                <a:schemeClr val="tx1"/>
              </a:solidFill>
              <a:effectLst/>
              <a:latin typeface="Times New Roman" panose="02020603050405020304" pitchFamily="18" charset="0"/>
              <a:ea typeface="MS PGothic" panose="020B0600070205080204" pitchFamily="34" charset="-128"/>
              <a:cs typeface="MS PGothic" panose="020B0600070205080204" pitchFamily="34" charset="-128"/>
            </a:endParaRPr>
          </a:p>
          <a:p>
            <a:endParaRPr lang="zh-CN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41D5B-C7CF-41E9-8BFC-B81285AC3D5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C2D64-1FDD-46B2-AA0E-566EBA5F56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15900"/>
            <a:ext cx="2084387" cy="5803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15900"/>
            <a:ext cx="6102350" cy="58039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47193-5223-410B-8004-74950257FF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sndAc>
      <p:endSnd/>
    </p:sndAc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9342B-1D0C-4C87-A696-AE5BD3D6C09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FD1BE-9A24-4ABB-8E66-560EA6A1DFC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2C963-E0A7-42F7-8FAD-B21C46696F2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37D3D-CAAF-4017-B871-F905C63F36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A83EA-F16A-41B4-A35C-7CA23289B57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843DB-975B-4589-AE69-FB160CC0C24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C28B7-A46D-492B-B924-04F8242A502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2E4ED-E153-4BBF-9C40-4C1BA4B76FE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71257-F651-4830-91FE-B8FD3A2DF0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E5126-C2C7-4B90-8322-5292A2A408B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46550-8C4D-4F6D-A434-8579F080076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E6D23-AE9F-4212-9947-F857A2BFEF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0B9D0-2EDD-4D8B-9176-4274A3030CE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762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06450" y="1233488"/>
            <a:ext cx="82296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12" y="277813"/>
            <a:ext cx="8579074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1B0DD-5CA8-413B-9D98-C20793B9E8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EC62F-676E-4536-9A52-2309C69F88B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6F8B4-B054-4685-9B5D-BD1CE4E33E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38BD6-CD08-4B18-A00E-213EF5559B3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BF579-F828-4DD0-9748-1571BF19EE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C05E3-AD46-4E9C-B21F-7DEECDF53CB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1032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7775 w 4917"/>
                <a:gd name="T3" fmla="*/ 0 h 1000"/>
                <a:gd name="T4" fmla="*/ 8657 w 4917"/>
                <a:gd name="T5" fmla="*/ 881 h 1000"/>
                <a:gd name="T6" fmla="*/ 7777 w 4917"/>
                <a:gd name="T7" fmla="*/ 1761 h 1000"/>
                <a:gd name="T8" fmla="*/ 0 w 4917"/>
                <a:gd name="T9" fmla="*/ 1761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159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3163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 b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8AE5B700-EE1E-4D63-B1C2-C88A146C7A2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sndAc>
      <p:endSnd/>
    </p:sndAc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b="1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 bwMode="auto">
          <a:xfrm>
            <a:off x="0" y="115888"/>
            <a:ext cx="8686800" cy="6096000"/>
            <a:chOff x="0" y="96"/>
            <a:chExt cx="5472" cy="3840"/>
          </a:xfrm>
        </p:grpSpPr>
        <p:sp>
          <p:nvSpPr>
            <p:cNvPr id="2054" name="AutoShape 3"/>
            <p:cNvSpPr>
              <a:spLocks noChangeArrowheads="1"/>
            </p:cNvSpPr>
            <p:nvPr userDrawn="1"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055" name="AutoShape 4"/>
            <p:cNvSpPr>
              <a:spLocks noChangeArrowheads="1"/>
            </p:cNvSpPr>
            <p:nvPr userDrawn="1"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261 w 7000"/>
                <a:gd name="T3" fmla="*/ 0 h 1000"/>
                <a:gd name="T4" fmla="*/ 2435 w 7000"/>
                <a:gd name="T5" fmla="*/ 174 h 1000"/>
                <a:gd name="T6" fmla="*/ 2262 w 7000"/>
                <a:gd name="T7" fmla="*/ 348 h 1000"/>
                <a:gd name="T8" fmla="*/ 0 w 7000"/>
                <a:gd name="T9" fmla="*/ 348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" name="Line 5"/>
            <p:cNvSpPr>
              <a:spLocks noChangeShapeType="1"/>
            </p:cNvSpPr>
            <p:nvPr userDrawn="1"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2053" name="Picture 11" descr="index2008_0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6245225"/>
            <a:ext cx="18319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>
    <p:sndAc>
      <p:endSnd/>
    </p:sndAc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b="1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B08F23A-9504-4358-88BF-208BD38AFAE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15.png"/><Relationship Id="rId4" Type="http://schemas.openxmlformats.org/officeDocument/2006/relationships/tags" Target="../tags/tag13.xml"/><Relationship Id="rId3" Type="http://schemas.openxmlformats.org/officeDocument/2006/relationships/image" Target="../media/image14.png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2.xml"/><Relationship Id="rId19" Type="http://schemas.openxmlformats.org/officeDocument/2006/relationships/tags" Target="../tags/tag24.xml"/><Relationship Id="rId18" Type="http://schemas.openxmlformats.org/officeDocument/2006/relationships/image" Target="../media/image18.png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image" Target="../media/image17.png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image" Target="../media/image16.png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image" Target="../media/image20.wmf"/><Relationship Id="rId6" Type="http://schemas.openxmlformats.org/officeDocument/2006/relationships/oleObject" Target="../embeddings/oleObject3.bin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19.png"/><Relationship Id="rId17" Type="http://schemas.openxmlformats.org/officeDocument/2006/relationships/vmlDrawing" Target="../drawings/vmlDrawing3.vml"/><Relationship Id="rId16" Type="http://schemas.openxmlformats.org/officeDocument/2006/relationships/slideLayout" Target="../slideLayouts/slideLayout24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image" Target="../media/image22.wmf"/><Relationship Id="rId12" Type="http://schemas.openxmlformats.org/officeDocument/2006/relationships/oleObject" Target="../embeddings/oleObject5.bin"/><Relationship Id="rId11" Type="http://schemas.openxmlformats.org/officeDocument/2006/relationships/image" Target="../media/image21.wmf"/><Relationship Id="rId10" Type="http://schemas.openxmlformats.org/officeDocument/2006/relationships/oleObject" Target="../embeddings/oleObject4.bin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3.png"/><Relationship Id="rId1" Type="http://schemas.openxmlformats.org/officeDocument/2006/relationships/tags" Target="../tags/tag3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4.png"/><Relationship Id="rId1" Type="http://schemas.openxmlformats.org/officeDocument/2006/relationships/tags" Target="../tags/tag3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tags" Target="../tags/tag40.xml"/><Relationship Id="rId7" Type="http://schemas.openxmlformats.org/officeDocument/2006/relationships/tags" Target="../tags/tag39.xml"/><Relationship Id="rId6" Type="http://schemas.openxmlformats.org/officeDocument/2006/relationships/image" Target="../media/image26.png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25.png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45.xml"/><Relationship Id="rId4" Type="http://schemas.openxmlformats.org/officeDocument/2006/relationships/image" Target="../media/image28.wmf"/><Relationship Id="rId3" Type="http://schemas.openxmlformats.org/officeDocument/2006/relationships/oleObject" Target="../embeddings/oleObject6.bin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image" Target="../media/image30.wmf"/><Relationship Id="rId7" Type="http://schemas.openxmlformats.org/officeDocument/2006/relationships/oleObject" Target="../embeddings/oleObject8.bin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image" Target="../media/image29.wmf"/><Relationship Id="rId3" Type="http://schemas.openxmlformats.org/officeDocument/2006/relationships/oleObject" Target="../embeddings/oleObject7.bin"/><Relationship Id="rId2" Type="http://schemas.openxmlformats.org/officeDocument/2006/relationships/tags" Target="../tags/tag47.xml"/><Relationship Id="rId11" Type="http://schemas.openxmlformats.org/officeDocument/2006/relationships/notesSlide" Target="../notesSlides/notesSlide16.xml"/><Relationship Id="rId10" Type="http://schemas.openxmlformats.org/officeDocument/2006/relationships/vmlDrawing" Target="../drawings/vmlDrawing5.vml"/><Relationship Id="rId1" Type="http://schemas.openxmlformats.org/officeDocument/2006/relationships/tags" Target="../tags/tag46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28.wmf"/><Relationship Id="rId3" Type="http://schemas.openxmlformats.org/officeDocument/2006/relationships/oleObject" Target="../embeddings/oleObject9.bin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29.xml"/><Relationship Id="rId5" Type="http://schemas.openxmlformats.org/officeDocument/2006/relationships/tags" Target="../tags/tag54.xml"/><Relationship Id="rId4" Type="http://schemas.openxmlformats.org/officeDocument/2006/relationships/image" Target="../media/image28.wmf"/><Relationship Id="rId3" Type="http://schemas.openxmlformats.org/officeDocument/2006/relationships/oleObject" Target="../embeddings/oleObject10.bin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29.xml"/><Relationship Id="rId6" Type="http://schemas.openxmlformats.org/officeDocument/2006/relationships/tags" Target="../tags/tag58.x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1.bin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28.wmf"/><Relationship Id="rId3" Type="http://schemas.openxmlformats.org/officeDocument/2006/relationships/oleObject" Target="../embeddings/oleObject12.bin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vmlDrawing" Target="../drawings/vmlDrawing10.vml"/><Relationship Id="rId6" Type="http://schemas.openxmlformats.org/officeDocument/2006/relationships/slideLayout" Target="../slideLayouts/slideLayout29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3.bin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33.wmf"/><Relationship Id="rId3" Type="http://schemas.openxmlformats.org/officeDocument/2006/relationships/oleObject" Target="../embeddings/oleObject14.bin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2.v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41.wmf"/><Relationship Id="rId3" Type="http://schemas.openxmlformats.org/officeDocument/2006/relationships/oleObject" Target="../embeddings/oleObject15.bin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4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image" Target="../media/image43.png"/><Relationship Id="rId3" Type="http://schemas.openxmlformats.org/officeDocument/2006/relationships/tags" Target="../tags/tag79.xml"/><Relationship Id="rId2" Type="http://schemas.openxmlformats.org/officeDocument/2006/relationships/image" Target="../media/image42.png"/><Relationship Id="rId1" Type="http://schemas.openxmlformats.org/officeDocument/2006/relationships/tags" Target="../tags/tag7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46.png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image" Target="../media/image45.png"/><Relationship Id="rId3" Type="http://schemas.openxmlformats.org/officeDocument/2006/relationships/tags" Target="../tags/tag83.xml"/><Relationship Id="rId2" Type="http://schemas.openxmlformats.org/officeDocument/2006/relationships/image" Target="../media/image44.png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image" Target="../media/image47.png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82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3.vml"/><Relationship Id="rId6" Type="http://schemas.openxmlformats.org/officeDocument/2006/relationships/slideLayout" Target="../slideLayouts/slideLayout24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6.bin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24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image" Target="../media/image50.png"/><Relationship Id="rId3" Type="http://schemas.openxmlformats.org/officeDocument/2006/relationships/tags" Target="../tags/tag96.xml"/><Relationship Id="rId2" Type="http://schemas.openxmlformats.org/officeDocument/2006/relationships/image" Target="../media/image49.png"/><Relationship Id="rId1" Type="http://schemas.openxmlformats.org/officeDocument/2006/relationships/tags" Target="../tags/tag95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4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51.png"/><Relationship Id="rId1" Type="http://schemas.openxmlformats.org/officeDocument/2006/relationships/tags" Target="../tags/tag9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4.xml"/><Relationship Id="rId2" Type="http://schemas.openxmlformats.org/officeDocument/2006/relationships/image" Target="../media/image5.png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52.wmf"/><Relationship Id="rId3" Type="http://schemas.openxmlformats.org/officeDocument/2006/relationships/oleObject" Target="../embeddings/oleObject17.bin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5.v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06.xml"/><Relationship Id="rId3" Type="http://schemas.openxmlformats.org/officeDocument/2006/relationships/image" Target="../media/image53.wmf"/><Relationship Id="rId2" Type="http://schemas.openxmlformats.org/officeDocument/2006/relationships/oleObject" Target="../embeddings/oleObject18.bin"/><Relationship Id="rId1" Type="http://schemas.openxmlformats.org/officeDocument/2006/relationships/tags" Target="../tags/tag10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4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4.xml"/><Relationship Id="rId3" Type="http://schemas.openxmlformats.org/officeDocument/2006/relationships/tags" Target="../tags/tag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190" y="1557655"/>
            <a:ext cx="8912860" cy="791845"/>
          </a:xfrm>
        </p:spPr>
        <p:txBody>
          <a:bodyPr/>
          <a:lstStyle/>
          <a:p>
            <a:pPr eaLnBrk="1" hangingPunct="1"/>
            <a:r>
              <a:rPr lang="en-US" altLang="zh-CN" b="1"/>
              <a:t>Linux 0.11</a:t>
            </a:r>
            <a:br>
              <a:rPr lang="zh-CN" altLang="en-US"/>
            </a:br>
            <a:endParaRPr lang="zh-CN" altLang="en-US" sz="3600" b="1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075" name="图片 6" descr="HIT-Logo-AL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6165850"/>
            <a:ext cx="21605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引导启动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程序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5" name="对象 4"/>
          <p:cNvGraphicFramePr/>
          <p:nvPr>
            <p:custDataLst>
              <p:tags r:id="rId1"/>
            </p:custDataLst>
          </p:nvPr>
        </p:nvGraphicFramePr>
        <p:xfrm>
          <a:off x="611505" y="1556385"/>
          <a:ext cx="8153964" cy="4647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11648440" imgH="6638925" progId="Paint.Picture">
                  <p:embed/>
                </p:oleObj>
              </mc:Choice>
              <mc:Fallback>
                <p:oleObj name="" r:id="rId2" imgW="11648440" imgH="663892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05" y="1556385"/>
                        <a:ext cx="8153964" cy="4647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引导启动程序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323215" y="1196340"/>
            <a:ext cx="5970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引导启动后内存分布示意图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76375" y="1916430"/>
            <a:ext cx="6340792" cy="4633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2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855" y="2924810"/>
            <a:ext cx="5991860" cy="804545"/>
          </a:xfrm>
        </p:spPr>
        <p:txBody>
          <a:bodyPr/>
          <a:lstStyle/>
          <a:p>
            <a:pPr marL="457200" lvl="1" indent="0" algn="ctr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en-US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head.s</a:t>
            </a:r>
            <a:endParaRPr lang="zh-CN" altLang="en-US" sz="44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head.s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323215" y="1196340"/>
            <a:ext cx="38201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设置段寄存器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初始化</a:t>
            </a:r>
            <a:r>
              <a:rPr lang="en-US" altLang="zh-CN" sz="2400" b="1">
                <a:solidFill>
                  <a:schemeClr val="tx1"/>
                </a:solidFill>
              </a:rPr>
              <a:t>idt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初始化</a:t>
            </a:r>
            <a:r>
              <a:rPr lang="en-US" altLang="zh-CN" sz="2400" b="1">
                <a:solidFill>
                  <a:schemeClr val="tx1"/>
                </a:solidFill>
              </a:rPr>
              <a:t>GDT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设置管理内存的分页处理机制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chemeClr val="tx1"/>
                </a:solidFill>
              </a:rPr>
              <a:t>将预先放置在堆栈中</a:t>
            </a:r>
            <a:r>
              <a:rPr lang="en-US" altLang="zh-CN" sz="2400" b="1">
                <a:solidFill>
                  <a:schemeClr val="tx1"/>
                </a:solidFill>
              </a:rPr>
              <a:t>main.c</a:t>
            </a:r>
            <a:r>
              <a:rPr lang="zh-CN" altLang="en-US" sz="2400" b="1">
                <a:solidFill>
                  <a:schemeClr val="tx1"/>
                </a:solidFill>
              </a:rPr>
              <a:t>程序入口地址弹出，跳转过去执行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2400" b="1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5420" y="1844675"/>
            <a:ext cx="5017770" cy="3674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2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head.s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1505" y="2636520"/>
            <a:ext cx="8229600" cy="1719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405" y="1340485"/>
            <a:ext cx="3048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rgbClr val="002060"/>
                </a:solidFill>
              </a:rPr>
              <a:t>页表项</a:t>
            </a:r>
            <a:r>
              <a:rPr lang="zh-CN" altLang="en-US" sz="3200">
                <a:solidFill>
                  <a:srgbClr val="002060"/>
                </a:solidFill>
              </a:rPr>
              <a:t>：</a:t>
            </a:r>
            <a:endParaRPr lang="zh-CN" altLang="en-US" sz="320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3305" y="4509135"/>
            <a:ext cx="304800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latinLnBrk="0"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P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 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是否存在于内存中</a:t>
            </a:r>
            <a:endParaRPr lang="zh-CN" altLang="en-US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indent="0" latinLnBrk="0"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R/W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：读写标志</a:t>
            </a:r>
            <a:endParaRPr lang="zh-CN" altLang="en-US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indent="0" latinLnBrk="0"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U/S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用户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/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超级用户</a:t>
            </a:r>
            <a:endParaRPr lang="zh-CN" altLang="en-US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indent="0" latinLnBrk="0"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页面已访问标志</a:t>
            </a:r>
            <a:endParaRPr lang="zh-CN" altLang="en-US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0" indent="0" latinLnBrk="0">
              <a:lnSpc>
                <a:spcPct val="150000"/>
              </a:lnSpc>
            </a:pP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   </a:t>
            </a:r>
            <a:r>
              <a:rPr lang="zh-CN" altLang="en-US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页面已修改标志</a:t>
            </a:r>
            <a:endParaRPr lang="zh-CN" altLang="en-US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head.s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atinLnBrk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cld</a:t>
            </a:r>
            <a:r>
              <a:rPr lang="zh-CN" altLang="en-US" sz="20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；</a:t>
            </a:r>
            <a:r>
              <a:rPr lang="en-US" altLang="zh-CN" sz="20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rep</a:t>
            </a:r>
            <a:r>
              <a:rPr lang="zh-CN" altLang="en-US" sz="20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；</a:t>
            </a:r>
            <a:r>
              <a:rPr lang="en-US" altLang="zh-CN" sz="20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stosl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执行时，它会将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eax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寄存器中的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32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位值多次写入由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edi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寄存器指向的内存地址，直到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ecx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寄存器中的计数值减为零。每次写入后，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edi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寄存器会自动递增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4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个字节</a:t>
            </a:r>
            <a:endParaRPr lang="zh-CN" altLang="en-US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atinLnBrk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cld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：清除方向标志（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Clear Direction Flag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），确保字符串操作从低地址向高地址执行</a:t>
            </a:r>
            <a:endParaRPr lang="zh-CN" altLang="en-US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atinLnBrk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rep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：重复前缀指令，指示接下来的指令重复执行，次数由寄存器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ecx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控制。</a:t>
            </a:r>
            <a:endParaRPr lang="en-US" altLang="zh-CN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latinLnBrk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2000" b="1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stos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：存储指令，用于将寄存器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eax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（或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ax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，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al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）的值写入由寄存器</a:t>
            </a:r>
            <a:r>
              <a:rPr lang="en-US" altLang="zh-CN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 edi </a:t>
            </a:r>
            <a:r>
              <a:rPr lang="zh-CN" altLang="en-US" sz="200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指向的内存地址。</a:t>
            </a:r>
            <a:endParaRPr lang="zh-CN" altLang="en-US" sz="200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855" y="2924810"/>
            <a:ext cx="5991860" cy="804545"/>
          </a:xfrm>
        </p:spPr>
        <p:txBody>
          <a:bodyPr/>
          <a:lstStyle/>
          <a:p>
            <a:pPr marL="457200" lvl="1" indent="0" algn="ctr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zh-CN" altLang="en-US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内核初始化</a:t>
            </a:r>
            <a:r>
              <a:rPr lang="en-US" altLang="zh-CN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main.c</a:t>
            </a:r>
            <a:endParaRPr lang="zh-CN" altLang="en-US" sz="44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main.c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360" y="1485265"/>
            <a:ext cx="8229600" cy="4525963"/>
          </a:xfrm>
        </p:spPr>
        <p:txBody>
          <a:bodyPr/>
          <a:p>
            <a:pPr marL="0" indent="0">
              <a:buNone/>
            </a:pP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Linux 0.11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内核与根文件系统的配合，是操作系统构建和运行的基础</a:t>
            </a:r>
            <a:r>
              <a:rPr lang="zh-CN" altLang="en-US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根文件系统是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MINIX 1.0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文件系统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文件：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/etc/rc     /bin/sh       /dev/*</a:t>
            </a: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8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/>
        </p:nvSpPr>
        <p:spPr>
          <a:xfrm>
            <a:off x="584200" y="401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83260" y="4076700"/>
          <a:ext cx="6200285" cy="2137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8858250" imgH="3054350" progId="Paint.Picture">
                  <p:embed/>
                </p:oleObj>
              </mc:Choice>
              <mc:Fallback>
                <p:oleObj name="" r:id="rId1" imgW="8858250" imgH="30543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83260" y="4076700"/>
                        <a:ext cx="6200285" cy="2137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323215" y="1196340"/>
            <a:ext cx="81070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latinLnBrk="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应用程序经过库函数向内核发出中断调用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0x80 </a:t>
            </a:r>
            <a:endParaRPr lang="en-US" altLang="zh-CN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内核源代码定义了宏函数</a:t>
            </a:r>
            <a:r>
              <a:rPr lang="en-US" altLang="zh-CN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_syscalln()</a:t>
            </a:r>
            <a:endParaRPr lang="en-US" altLang="zh-CN" sz="2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endParaRPr lang="en-US" altLang="zh-CN" sz="2400" b="1">
              <a:solidFill>
                <a:schemeClr val="tx1"/>
              </a:solidFill>
            </a:endParaRPr>
          </a:p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en-US" altLang="zh-CN" sz="2400" b="1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" y="6021705"/>
            <a:ext cx="2786063" cy="4191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467360" y="2353945"/>
            <a:ext cx="3886200" cy="4108450"/>
            <a:chOff x="736" y="3707"/>
            <a:chExt cx="6120" cy="6470"/>
          </a:xfrm>
        </p:grpSpPr>
        <p:grpSp>
          <p:nvGrpSpPr>
            <p:cNvPr id="5" name="组合 4"/>
            <p:cNvGrpSpPr/>
            <p:nvPr/>
          </p:nvGrpSpPr>
          <p:grpSpPr>
            <a:xfrm>
              <a:off x="736" y="3707"/>
              <a:ext cx="6116" cy="5406"/>
              <a:chOff x="849" y="4498"/>
              <a:chExt cx="6116" cy="5406"/>
            </a:xfrm>
          </p:grpSpPr>
          <p:pic>
            <p:nvPicPr>
              <p:cNvPr id="4" name="图片 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849" y="5174"/>
                <a:ext cx="6008" cy="4673"/>
              </a:xfrm>
              <a:prstGeom prst="rect">
                <a:avLst/>
              </a:prstGeom>
            </p:spPr>
          </p:pic>
          <p:sp>
            <p:nvSpPr>
              <p:cNvPr id="7" name="矩形 6"/>
              <p:cNvSpPr/>
              <p:nvPr>
                <p:custDataLst>
                  <p:tags r:id="rId6"/>
                </p:custDataLst>
              </p:nvPr>
            </p:nvSpPr>
            <p:spPr>
              <a:xfrm>
                <a:off x="963" y="5060"/>
                <a:ext cx="6003" cy="4845"/>
              </a:xfrm>
              <a:prstGeom prst="rect">
                <a:avLst/>
              </a:prstGeom>
              <a:noFill/>
              <a:ln w="31750" cap="flat" cmpd="sng" algn="ctr">
                <a:solidFill>
                  <a:srgbClr val="C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45720" rIns="91440" bIns="45720" numCol="1" anchor="t" anchorCtr="0" compatLnSpc="1"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en-US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圆角矩形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963" y="4498"/>
                <a:ext cx="1966" cy="454"/>
              </a:xfrm>
              <a:prstGeom prst="roundRect">
                <a:avLst/>
              </a:prstGeom>
              <a:solidFill>
                <a:srgbClr val="CC9900"/>
              </a:solidFill>
              <a:ln w="34925" cap="flat" cmpd="sng" algn="ctr">
                <a:solidFill>
                  <a:srgbClr val="99CA89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vert="horz" wrap="none" lIns="91440" tIns="0" rIns="91440" bIns="0" numCol="1" anchor="t" anchorCtr="0" compatLnSpc="1"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en-US" altLang="en-US" sz="1600" b="1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unistd.h</a:t>
                </a:r>
                <a:endParaRPr kumimoji="0" lang="en-US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矩形 12"/>
            <p:cNvSpPr/>
            <p:nvPr>
              <p:custDataLst>
                <p:tags r:id="rId8"/>
              </p:custDataLst>
            </p:nvPr>
          </p:nvSpPr>
          <p:spPr>
            <a:xfrm>
              <a:off x="854" y="9371"/>
              <a:ext cx="6003" cy="807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643755" y="2353945"/>
            <a:ext cx="2419350" cy="1584960"/>
            <a:chOff x="6974" y="6084"/>
            <a:chExt cx="3810" cy="2496"/>
          </a:xfrm>
        </p:grpSpPr>
        <p:pic>
          <p:nvPicPr>
            <p:cNvPr id="19" name="图片 1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6974" y="6646"/>
              <a:ext cx="3810" cy="1815"/>
            </a:xfrm>
            <a:prstGeom prst="rect">
              <a:avLst/>
            </a:prstGeom>
          </p:spPr>
        </p:pic>
        <p:sp>
          <p:nvSpPr>
            <p:cNvPr id="20" name="矩形 19"/>
            <p:cNvSpPr/>
            <p:nvPr>
              <p:custDataLst>
                <p:tags r:id="rId11"/>
              </p:custDataLst>
            </p:nvPr>
          </p:nvSpPr>
          <p:spPr>
            <a:xfrm>
              <a:off x="6977" y="6646"/>
              <a:ext cx="3807" cy="1934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圆角矩形 21"/>
            <p:cNvSpPr/>
            <p:nvPr>
              <p:custDataLst>
                <p:tags r:id="rId12"/>
              </p:custDataLst>
            </p:nvPr>
          </p:nvSpPr>
          <p:spPr>
            <a:xfrm>
              <a:off x="6977" y="6084"/>
              <a:ext cx="1247" cy="454"/>
            </a:xfrm>
            <a:prstGeom prst="roundRect">
              <a:avLst/>
            </a:prstGeom>
            <a:solidFill>
              <a:srgbClr val="CC9900"/>
            </a:solidFill>
            <a:ln w="34925" cap="flat" cmpd="sng" algn="ctr">
              <a:solidFill>
                <a:srgbClr val="99CA8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0" rIns="91440" bIns="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main.c</a:t>
              </a:r>
              <a:endPara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643755" y="4005580"/>
            <a:ext cx="2418715" cy="710565"/>
            <a:chOff x="7313" y="6308"/>
            <a:chExt cx="3809" cy="1119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7313" y="6308"/>
              <a:ext cx="3098" cy="1043"/>
            </a:xfrm>
            <a:prstGeom prst="rect">
              <a:avLst/>
            </a:prstGeom>
          </p:spPr>
        </p:pic>
        <p:sp>
          <p:nvSpPr>
            <p:cNvPr id="25" name="矩形 24"/>
            <p:cNvSpPr/>
            <p:nvPr>
              <p:custDataLst>
                <p:tags r:id="rId15"/>
              </p:custDataLst>
            </p:nvPr>
          </p:nvSpPr>
          <p:spPr>
            <a:xfrm>
              <a:off x="7316" y="6311"/>
              <a:ext cx="3807" cy="1116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787265" y="4941570"/>
            <a:ext cx="3891280" cy="1521460"/>
            <a:chOff x="7539" y="7782"/>
            <a:chExt cx="6128" cy="2396"/>
          </a:xfrm>
        </p:grpSpPr>
        <p:sp>
          <p:nvSpPr>
            <p:cNvPr id="27" name="矩形 26"/>
            <p:cNvSpPr/>
            <p:nvPr>
              <p:custDataLst>
                <p:tags r:id="rId16"/>
              </p:custDataLst>
            </p:nvPr>
          </p:nvSpPr>
          <p:spPr>
            <a:xfrm>
              <a:off x="7540" y="7820"/>
              <a:ext cx="5827" cy="2359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39" y="7782"/>
              <a:ext cx="6129" cy="23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lvl="1" indent="0" algn="l" latinLnBrk="0">
                <a:spcBef>
                  <a:spcPts val="0"/>
                </a:spcBef>
                <a:buFont typeface="Wingdings" panose="05000000000000000000" charset="0"/>
                <a:buNone/>
              </a:pPr>
              <a:r>
                <a: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static inline int fork(void) </a:t>
              </a:r>
              <a:endParaRPr lang="zh-CN" altLang="en-US" sz="1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 algn="l" latinLnBrk="0">
                <a:spcBef>
                  <a:spcPts val="0"/>
                </a:spcBef>
                <a:buFont typeface="Wingdings" panose="05000000000000000000" charset="0"/>
                <a:buNone/>
              </a:pPr>
              <a:r>
                <a: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{ </a:t>
              </a:r>
              <a:endParaRPr lang="zh-CN" altLang="en-US" sz="1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 algn="l" latinLnBrk="0">
                <a:spcBef>
                  <a:spcPts val="0"/>
                </a:spcBef>
                <a:buFont typeface="Wingdings" panose="05000000000000000000" charset="0"/>
                <a:buNone/>
              </a:pP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   </a:t>
              </a:r>
              <a:r>
                <a: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long _res; </a:t>
              </a:r>
              <a:endParaRPr lang="zh-CN" altLang="en-US" sz="1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 algn="l" latinLnBrk="0">
                <a:spcBef>
                  <a:spcPts val="0"/>
                </a:spcBef>
                <a:buFont typeface="Wingdings" panose="05000000000000000000" charset="0"/>
                <a:buNone/>
              </a:pP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  </a:t>
              </a:r>
              <a:r>
                <a: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_asm_ volatile ("int $0x80" : "=a" (__res) : "0" (__NR_fork)); </a:t>
              </a:r>
              <a:endParaRPr lang="zh-CN" altLang="en-US" sz="1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 algn="l" latinLnBrk="0">
                <a:spcBef>
                  <a:spcPts val="0"/>
                </a:spcBef>
                <a:buFont typeface="Wingdings" panose="05000000000000000000" charset="0"/>
                <a:buNone/>
              </a:pP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  </a:t>
              </a:r>
              <a:r>
                <a: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if (_res &gt;= 0) </a:t>
              </a:r>
              <a:endParaRPr lang="zh-CN" altLang="en-US" sz="1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 algn="l" latinLnBrk="0">
                <a:spcBef>
                  <a:spcPts val="0"/>
                </a:spcBef>
                <a:buFont typeface="Wingdings" panose="05000000000000000000" charset="0"/>
                <a:buNone/>
              </a:pP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       </a:t>
              </a:r>
              <a:r>
                <a: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return (int) _res; </a:t>
              </a:r>
              <a:endParaRPr lang="zh-CN" altLang="en-US" sz="1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 algn="l" latinLnBrk="0">
                <a:spcBef>
                  <a:spcPts val="0"/>
                </a:spcBef>
                <a:buFont typeface="Wingdings" panose="05000000000000000000" charset="0"/>
                <a:buNone/>
              </a:pP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   </a:t>
              </a:r>
              <a:r>
                <a:rPr lang="zh-CN" altLang="en-US" sz="10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errno</a:t>
              </a:r>
              <a:r>
                <a: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= -_res; </a:t>
              </a:r>
              <a:endParaRPr lang="zh-CN" altLang="en-US" sz="1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 algn="l" latinLnBrk="0">
                <a:spcBef>
                  <a:spcPts val="0"/>
                </a:spcBef>
                <a:buFont typeface="Wingdings" panose="05000000000000000000" charset="0"/>
                <a:buNone/>
              </a:pPr>
              <a:r>
                <a:rPr lang="en-US" altLang="zh-CN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    </a:t>
              </a:r>
              <a:r>
                <a: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return -1; </a:t>
              </a:r>
              <a:endParaRPr lang="zh-CN" altLang="en-US" sz="1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lvl="1" indent="0" algn="l" latinLnBrk="0">
                <a:spcBef>
                  <a:spcPts val="0"/>
                </a:spcBef>
                <a:buFont typeface="Wingdings" panose="05000000000000000000" charset="0"/>
                <a:buNone/>
              </a:pPr>
              <a:r>
                <a:rPr lang="zh-CN" alt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}</a:t>
              </a:r>
              <a:endParaRPr lang="zh-CN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cxnSp>
        <p:nvCxnSpPr>
          <p:cNvPr id="29" name="直接箭头连接符 28"/>
          <p:cNvCxnSpPr/>
          <p:nvPr/>
        </p:nvCxnSpPr>
        <p:spPr>
          <a:xfrm flipH="1">
            <a:off x="5147945" y="4333875"/>
            <a:ext cx="684000" cy="6794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 w="med" len="med"/>
          </a:ln>
        </p:spPr>
      </p:cxnSp>
      <p:sp>
        <p:nvSpPr>
          <p:cNvPr id="2" name="圆角矩形 1"/>
          <p:cNvSpPr/>
          <p:nvPr>
            <p:custDataLst>
              <p:tags r:id="rId17"/>
            </p:custDataLst>
          </p:nvPr>
        </p:nvSpPr>
        <p:spPr>
          <a:xfrm>
            <a:off x="7164705" y="2276475"/>
            <a:ext cx="1302385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unistd.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6460" y="2777490"/>
            <a:ext cx="1586865" cy="46799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19"/>
            </p:custDataLst>
          </p:nvPr>
        </p:nvSpPr>
        <p:spPr>
          <a:xfrm>
            <a:off x="7164705" y="2705735"/>
            <a:ext cx="1581150" cy="655955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main.c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7995" y="1772285"/>
            <a:ext cx="6780530" cy="2879725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611505" y="1700530"/>
            <a:ext cx="6727190" cy="302895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4"/>
            </p:custDataLst>
          </p:nvPr>
        </p:nvSpPr>
        <p:spPr>
          <a:xfrm>
            <a:off x="611505" y="1343660"/>
            <a:ext cx="1302385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/>
          <p:nvPr>
            <p:custDataLst>
              <p:tags r:id="rId5"/>
            </p:custDataLst>
          </p:nvPr>
        </p:nvGraphicFramePr>
        <p:xfrm>
          <a:off x="5868035" y="1484630"/>
          <a:ext cx="1922780" cy="1922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6" imgW="4114800" imgH="3829050" progId="Paint.Picture">
                  <p:embed/>
                </p:oleObj>
              </mc:Choice>
              <mc:Fallback>
                <p:oleObj name="" r:id="rId6" imgW="4114800" imgH="382905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68035" y="1484630"/>
                        <a:ext cx="1922780" cy="1922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368300" y="4808855"/>
            <a:ext cx="8319135" cy="1992630"/>
            <a:chOff x="580" y="7008"/>
            <a:chExt cx="13101" cy="3138"/>
          </a:xfrm>
        </p:grpSpPr>
        <p:sp>
          <p:nvSpPr>
            <p:cNvPr id="7" name="矩形 6"/>
            <p:cNvSpPr/>
            <p:nvPr>
              <p:custDataLst>
                <p:tags r:id="rId8"/>
              </p:custDataLst>
            </p:nvPr>
          </p:nvSpPr>
          <p:spPr>
            <a:xfrm>
              <a:off x="580" y="7584"/>
              <a:ext cx="7295" cy="2562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圆角矩形 2"/>
            <p:cNvSpPr/>
            <p:nvPr>
              <p:custDataLst>
                <p:tags r:id="rId9"/>
              </p:custDataLst>
            </p:nvPr>
          </p:nvSpPr>
          <p:spPr>
            <a:xfrm>
              <a:off x="580" y="7101"/>
              <a:ext cx="2051" cy="454"/>
            </a:xfrm>
            <a:prstGeom prst="roundRect">
              <a:avLst/>
            </a:prstGeom>
            <a:solidFill>
              <a:srgbClr val="CC9900"/>
            </a:solidFill>
            <a:ln w="34925" cap="flat" cmpd="sng" algn="ctr">
              <a:solidFill>
                <a:srgbClr val="99CA8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0" rIns="91440" bIns="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sched.c</a:t>
              </a:r>
              <a:endPara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对象 8"/>
            <p:cNvGraphicFramePr/>
            <p:nvPr/>
          </p:nvGraphicFramePr>
          <p:xfrm>
            <a:off x="659" y="7741"/>
            <a:ext cx="7193" cy="22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10" imgW="10149840" imgH="3162300" progId="Paint.Picture">
                    <p:embed/>
                  </p:oleObj>
                </mc:Choice>
                <mc:Fallback>
                  <p:oleObj name="" r:id="rId10" imgW="10149840" imgH="3162300" progId="Paint.Picture">
                    <p:embed/>
                    <p:pic>
                      <p:nvPicPr>
                        <p:cNvPr id="0" name="图片 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59" y="7741"/>
                          <a:ext cx="7193" cy="224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/>
            <p:nvPr/>
          </p:nvGraphicFramePr>
          <p:xfrm>
            <a:off x="8787" y="7895"/>
            <a:ext cx="4703" cy="17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" name="" r:id="rId12" imgW="6635750" imgH="2406650" progId="Paint.Picture">
                    <p:embed/>
                  </p:oleObj>
                </mc:Choice>
                <mc:Fallback>
                  <p:oleObj name="" r:id="rId12" imgW="6635750" imgH="2406650" progId="Paint.Picture">
                    <p:embed/>
                    <p:pic>
                      <p:nvPicPr>
                        <p:cNvPr id="0" name="图片 10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8787" y="7895"/>
                          <a:ext cx="4703" cy="17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矩形 12"/>
            <p:cNvSpPr/>
            <p:nvPr>
              <p:custDataLst>
                <p:tags r:id="rId14"/>
              </p:custDataLst>
            </p:nvPr>
          </p:nvSpPr>
          <p:spPr>
            <a:xfrm>
              <a:off x="8561" y="7554"/>
              <a:ext cx="5120" cy="2562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圆角矩形 14"/>
            <p:cNvSpPr/>
            <p:nvPr>
              <p:custDataLst>
                <p:tags r:id="rId15"/>
              </p:custDataLst>
            </p:nvPr>
          </p:nvSpPr>
          <p:spPr>
            <a:xfrm>
              <a:off x="8561" y="7008"/>
              <a:ext cx="2051" cy="454"/>
            </a:xfrm>
            <a:prstGeom prst="roundRect">
              <a:avLst/>
            </a:prstGeom>
            <a:solidFill>
              <a:srgbClr val="CC9900"/>
            </a:solidFill>
            <a:ln w="34925" cap="flat" cmpd="sng" algn="ctr">
              <a:solidFill>
                <a:srgbClr val="99CA8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0" rIns="91440" bIns="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head.s</a:t>
              </a:r>
              <a:endPara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授课</a:t>
            </a:r>
            <a:r>
              <a:rPr lang="zh-CN" altLang="en-US" dirty="0">
                <a:solidFill>
                  <a:schemeClr val="tx2"/>
                </a:solidFill>
              </a:rPr>
              <a:t>教师</a:t>
            </a:r>
            <a:r>
              <a:rPr lang="zh-CN" altLang="en-US">
                <a:solidFill>
                  <a:schemeClr val="tx2"/>
                </a:solidFill>
              </a:rPr>
              <a:t>：        </a:t>
            </a:r>
            <a:r>
              <a:rPr lang="zh-CN" altLang="en-US" dirty="0">
                <a:solidFill>
                  <a:schemeClr val="tx2"/>
                </a:solidFill>
              </a:rPr>
              <a:t>郑铁然</a:t>
            </a:r>
            <a:endParaRPr lang="zh-CN" altLang="en-US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办公室地址： 哈工大综合楼6</a:t>
            </a:r>
            <a:r>
              <a:rPr lang="en-US" altLang="zh-CN" dirty="0">
                <a:solidFill>
                  <a:schemeClr val="tx2"/>
                </a:solidFill>
              </a:rPr>
              <a:t>03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办公室电话： </a:t>
            </a:r>
            <a:r>
              <a:rPr lang="en-US" altLang="zh-CN" dirty="0">
                <a:solidFill>
                  <a:schemeClr val="tx2"/>
                </a:solidFill>
              </a:rPr>
              <a:t>86417981-11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手机：            </a:t>
            </a:r>
            <a:r>
              <a:rPr lang="en-US" altLang="zh-CN" dirty="0">
                <a:solidFill>
                  <a:schemeClr val="tx2"/>
                </a:solidFill>
              </a:rPr>
              <a:t>13313655979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QQ</a:t>
            </a:r>
            <a:r>
              <a:rPr lang="zh-CN" altLang="en-US" dirty="0">
                <a:solidFill>
                  <a:schemeClr val="tx2"/>
                </a:solidFill>
              </a:rPr>
              <a:t>：              </a:t>
            </a:r>
            <a:r>
              <a:rPr lang="en-US" altLang="zh-CN" dirty="0">
                <a:solidFill>
                  <a:schemeClr val="tx2"/>
                </a:solidFill>
              </a:rPr>
              <a:t>2350562164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Email</a:t>
            </a:r>
            <a:r>
              <a:rPr lang="zh-CN" altLang="en-US" dirty="0">
                <a:solidFill>
                  <a:schemeClr val="tx2"/>
                </a:solidFill>
              </a:rPr>
              <a:t>：           </a:t>
            </a:r>
            <a:r>
              <a:rPr lang="en-US" altLang="zh-CN" dirty="0">
                <a:solidFill>
                  <a:schemeClr val="tx2"/>
                </a:solidFill>
              </a:rPr>
              <a:t>zhengtieran@hit.edu.cn</a:t>
            </a:r>
            <a:r>
              <a:rPr lang="zh-CN" altLang="en-US" dirty="0">
                <a:solidFill>
                  <a:schemeClr val="tx2"/>
                </a:solidFill>
              </a:rPr>
              <a:t>   </a:t>
            </a:r>
            <a:endParaRPr lang="zh-CN" altLang="en-US" dirty="0">
              <a:solidFill>
                <a:schemeClr val="tx2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solidFill>
                  <a:schemeClr val="tx2"/>
                </a:solidFill>
              </a:rPr>
              <a:t>                          </a:t>
            </a:r>
            <a:r>
              <a:rPr lang="en-US" altLang="zh-CN" dirty="0">
                <a:solidFill>
                  <a:schemeClr val="tx2"/>
                </a:solidFill>
              </a:rPr>
              <a:t>                          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main.c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5605" y="1484630"/>
            <a:ext cx="8229600" cy="2031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1505" y="4014470"/>
            <a:ext cx="830961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 是命令行解释器，也可以看作是一个应用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程序，执行用户输入的命令并返回结果</a:t>
            </a:r>
            <a:endParaRPr lang="zh-CN" altLang="en-US" sz="24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进程读取并执行</a:t>
            </a: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/etc/rc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，系统启动脚本，进行初始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配置</a:t>
            </a:r>
            <a:endParaRPr lang="zh-CN" altLang="en-US" sz="24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运行登录</a:t>
            </a:r>
            <a:r>
              <a:rPr lang="en-US" altLang="zh-CN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shell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，允许用户输入</a:t>
            </a:r>
            <a:r>
              <a:rPr lang="zh-CN" altLang="en-US" sz="24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命令</a:t>
            </a:r>
            <a:endParaRPr lang="zh-CN" altLang="en-US" sz="24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main.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c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9115" y="1556385"/>
            <a:ext cx="7749540" cy="441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3940" y="1917065"/>
            <a:ext cx="6819900" cy="1276350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396240" y="1700530"/>
            <a:ext cx="8165465" cy="135636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4"/>
            </p:custDataLst>
          </p:nvPr>
        </p:nvSpPr>
        <p:spPr>
          <a:xfrm>
            <a:off x="396240" y="1343660"/>
            <a:ext cx="1302385" cy="35941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sched.c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5695" y="3789045"/>
            <a:ext cx="5905500" cy="127635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7"/>
            </p:custDataLst>
          </p:nvPr>
        </p:nvSpPr>
        <p:spPr>
          <a:xfrm>
            <a:off x="457200" y="3764915"/>
            <a:ext cx="8165465" cy="135636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8"/>
            </p:custDataLst>
          </p:nvPr>
        </p:nvSpPr>
        <p:spPr>
          <a:xfrm>
            <a:off x="457200" y="3408045"/>
            <a:ext cx="1302385" cy="35941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wait.c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988820"/>
            <a:ext cx="7614285" cy="340423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23850" y="1988820"/>
            <a:ext cx="8165465" cy="404114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323850" y="1631950"/>
            <a:ext cx="1302385" cy="35941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wait.c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855" y="2924810"/>
            <a:ext cx="6436360" cy="804545"/>
          </a:xfrm>
        </p:spPr>
        <p:txBody>
          <a:bodyPr/>
          <a:lstStyle/>
          <a:p>
            <a:pPr marL="457200" lvl="1" indent="0" algn="ctr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zh-CN" altLang="en-US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sched.c</a:t>
            </a:r>
            <a:endParaRPr lang="zh-CN" altLang="en-US" sz="44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78205" y="1574800"/>
            <a:ext cx="7319645" cy="2742565"/>
          </a:xfrm>
        </p:spPr>
        <p:txBody>
          <a:bodyPr/>
          <a:lstStyle/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在linux中的具体实现是 task_struct数据结构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位于/include/linux/sched.h头文件中（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754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页）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该数据结构的详细的解释信息可以在《Linux内核完全注释v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.0》中的</a:t>
            </a:r>
            <a:r>
              <a:rPr 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5.7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节中找到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endParaRPr lang="zh-CN" altLang="en-US" sz="20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进程控制块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task_struct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2"/>
            </p:custDataLst>
          </p:nvPr>
        </p:nvGraphicFramePr>
        <p:xfrm>
          <a:off x="970915" y="3213100"/>
          <a:ext cx="7389495" cy="355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0610850" imgH="6457950" progId="Paint.Picture">
                  <p:embed/>
                </p:oleObj>
              </mc:Choice>
              <mc:Fallback>
                <p:oleObj name="" r:id="rId3" imgW="10610850" imgH="64579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0915" y="3213100"/>
                        <a:ext cx="7389495" cy="355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71550" y="3213100"/>
            <a:ext cx="7416800" cy="2159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970915" y="6093460"/>
            <a:ext cx="7416800" cy="67818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进程控制块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task_struct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2"/>
            </p:custDataLst>
          </p:nvPr>
        </p:nvGraphicFramePr>
        <p:xfrm>
          <a:off x="1547495" y="1556385"/>
          <a:ext cx="5620385" cy="272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8715375" imgH="5143500" progId="Paint.Picture">
                  <p:embed/>
                </p:oleObj>
              </mc:Choice>
              <mc:Fallback>
                <p:oleObj name="" r:id="rId3" imgW="8715375" imgH="5143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7495" y="1556385"/>
                        <a:ext cx="5620385" cy="2727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11505" y="1268730"/>
            <a:ext cx="6103620" cy="395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linux的进程状态与转换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94995" y="4149725"/>
            <a:ext cx="6103620" cy="395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linux的进程指针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3" name="对象 2"/>
          <p:cNvGraphicFramePr/>
          <p:nvPr>
            <p:custDataLst>
              <p:tags r:id="rId6"/>
            </p:custDataLst>
          </p:nvPr>
        </p:nvGraphicFramePr>
        <p:xfrm>
          <a:off x="1043305" y="4725670"/>
          <a:ext cx="7197090" cy="1724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7" imgW="9972675" imgH="3419475" progId="Paint.Picture">
                  <p:embed/>
                </p:oleObj>
              </mc:Choice>
              <mc:Fallback>
                <p:oleObj name="" r:id="rId7" imgW="9972675" imgH="3419475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305" y="4725670"/>
                        <a:ext cx="7197090" cy="1724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78205" y="1574800"/>
            <a:ext cx="7319645" cy="2742565"/>
          </a:xfrm>
        </p:spPr>
        <p:txBody>
          <a:bodyPr/>
          <a:lstStyle/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在linux中的具体实现是 task_struct数据结构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位于/include/linux/sched.h头文件中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该数据结构的详细的解释信息可以在《Linux内核完全注释v5.0》中的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5.7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节中找到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endParaRPr lang="zh-CN" altLang="en-US" sz="20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进程控制块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task_struct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2"/>
            </p:custDataLst>
          </p:nvPr>
        </p:nvGraphicFramePr>
        <p:xfrm>
          <a:off x="970915" y="3213100"/>
          <a:ext cx="7389495" cy="355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0610850" imgH="6457950" progId="Paint.Picture">
                  <p:embed/>
                </p:oleObj>
              </mc:Choice>
              <mc:Fallback>
                <p:oleObj name="" r:id="rId3" imgW="10610850" imgH="64579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0915" y="3213100"/>
                        <a:ext cx="7389495" cy="355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71550" y="3428365"/>
            <a:ext cx="7416800" cy="30353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78205" y="1574800"/>
            <a:ext cx="7319645" cy="2742565"/>
          </a:xfrm>
        </p:spPr>
        <p:txBody>
          <a:bodyPr/>
          <a:lstStyle/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在linux中的具体实现是 task_struct数据结构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位于/include/linux/sched.h头文件中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该数据结构的详细的解释信息可以在《Linux内核完全注释v5.0》中的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5.7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节中找到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endParaRPr lang="zh-CN" altLang="en-US" sz="20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进程控制块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task_struct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2"/>
            </p:custDataLst>
          </p:nvPr>
        </p:nvGraphicFramePr>
        <p:xfrm>
          <a:off x="970915" y="3213100"/>
          <a:ext cx="7389495" cy="355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0610850" imgH="6457950" progId="Paint.Picture">
                  <p:embed/>
                </p:oleObj>
              </mc:Choice>
              <mc:Fallback>
                <p:oleObj name="" r:id="rId3" imgW="10610850" imgH="64579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0915" y="3213100"/>
                        <a:ext cx="7389495" cy="355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878205" y="4431030"/>
            <a:ext cx="7416800" cy="80581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878205" y="5445760"/>
            <a:ext cx="7482205" cy="655955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进程控制块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task_struct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83260" y="1628775"/>
            <a:ext cx="6103620" cy="395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进程在逻辑地址空间的分布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11" name="对象 10"/>
          <p:cNvGraphicFramePr/>
          <p:nvPr>
            <p:custDataLst>
              <p:tags r:id="rId3"/>
            </p:custDataLst>
          </p:nvPr>
        </p:nvGraphicFramePr>
        <p:xfrm>
          <a:off x="395605" y="2061210"/>
          <a:ext cx="8217535" cy="2318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9658350" imgH="2771775" progId="Paint.Picture">
                  <p:embed/>
                </p:oleObj>
              </mc:Choice>
              <mc:Fallback>
                <p:oleObj name="" r:id="rId4" imgW="9658350" imgH="2771775" progId="Paint.Picture">
                  <p:embed/>
                  <p:pic>
                    <p:nvPicPr>
                      <p:cNvPr id="0" name="图片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605" y="2061210"/>
                        <a:ext cx="8217535" cy="2318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683260" y="4437380"/>
            <a:ext cx="8117205" cy="23196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进程组与会话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进程组：一组协同工作或关联进程的集合。</a:t>
            </a:r>
            <a:endParaRPr lang="zh-CN" altLang="en-US" sz="1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一个信号可以发送给进程组的所有进程、让所有进程终止、暂停或继续运行</a:t>
            </a:r>
            <a:endParaRPr lang="zh-CN" altLang="en-US" sz="1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会话则是一个或多个进程组的集合。通常情况下，用户登录后所执行的所有程序都属于一个会话期</a:t>
            </a:r>
            <a:endParaRPr lang="zh-CN" altLang="en-US" sz="1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8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退出登录（logout）时，所有属于这个会话期的进程都将被终止</a:t>
            </a:r>
            <a:endParaRPr lang="zh-CN" altLang="en-US" sz="18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00655" y="1417955"/>
            <a:ext cx="6140767" cy="5100638"/>
          </a:xfrm>
          <a:prstGeom prst="rect">
            <a:avLst/>
          </a:prstGeom>
        </p:spPr>
      </p:pic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8440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内核结构</a:t>
            </a:r>
            <a:endParaRPr lang="zh-CN" altLang="en-US" sz="20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系统调用是用户与系统间的唯一接口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一切皆是文件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虚拟内存管理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0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磁盘高速缓存</a:t>
            </a:r>
            <a:endParaRPr lang="zh-CN" altLang="en-US" sz="20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Linux 0.11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78205" y="1574800"/>
            <a:ext cx="7319645" cy="2742565"/>
          </a:xfrm>
        </p:spPr>
        <p:txBody>
          <a:bodyPr/>
          <a:lstStyle/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在linux中的具体实现是 task_struct数据结构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位于/include/linux/sched.h头文件中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该数据结构的详细的解释信息可以在《Linux内核完全注释v5.0》中的</a:t>
            </a:r>
            <a:r>
              <a:rPr lang="en-US" altLang="zh-CN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5.7</a:t>
            </a:r>
            <a:r>
              <a:rPr lang="zh-CN" altLang="en-US" sz="2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节中找到</a:t>
            </a:r>
            <a:endParaRPr lang="zh-CN" altLang="en-US" sz="2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endParaRPr lang="zh-CN" altLang="en-US" sz="20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进程控制块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task_struct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2"/>
            </p:custDataLst>
          </p:nvPr>
        </p:nvGraphicFramePr>
        <p:xfrm>
          <a:off x="970915" y="3213100"/>
          <a:ext cx="7389495" cy="3558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0610850" imgH="6457950" progId="Paint.Picture">
                  <p:embed/>
                </p:oleObj>
              </mc:Choice>
              <mc:Fallback>
                <p:oleObj name="" r:id="rId3" imgW="10610850" imgH="64579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0915" y="3213100"/>
                        <a:ext cx="7389495" cy="3558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971550" y="3787140"/>
            <a:ext cx="7416800" cy="660400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进程的描述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01040" y="1341120"/>
            <a:ext cx="7710805" cy="3781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atinLnBrk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信号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信号是一种“软件中断”处理机制。提供了一种处理异步事件的方法</a:t>
            </a:r>
            <a:endParaRPr lang="zh-CN" altLang="en-US" sz="2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可用作进程之间通信的一种简单消息机制</a:t>
            </a:r>
            <a:endParaRPr lang="zh-CN" altLang="en-US" sz="20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详细信息见</a:t>
            </a:r>
            <a:r>
              <a:rPr lang="zh-CN" altLang="en-US" sz="2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《Linux内核完全注释v5.0》中的</a:t>
            </a:r>
            <a:r>
              <a:rPr lang="en-US" altLang="zh-CN" sz="2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8.7</a:t>
            </a:r>
            <a:r>
              <a:rPr lang="zh-CN" altLang="en-US" sz="2000" b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节</a:t>
            </a:r>
            <a:endParaRPr lang="zh-CN" altLang="en-US" sz="2000" b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采用了 sigaction 数据结构来保存指定信号的信息</a:t>
            </a:r>
            <a:endParaRPr lang="zh-CN" altLang="en-US" sz="20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使用系统函数 kill()可向同组的所有子进程发送终止执行信号</a:t>
            </a:r>
            <a:endParaRPr lang="zh-CN" altLang="en-US" sz="20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用户键入 ctrl-</a:t>
            </a:r>
            <a:r>
              <a:rPr lang="en-US" altLang="zh-CN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组合键会产生一个 SIGINT 信号</a:t>
            </a:r>
            <a:endParaRPr lang="zh-CN" altLang="en-US" sz="20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信号的具体名称和定义请参见 include/signal.h 头文件</a:t>
            </a:r>
            <a:endParaRPr lang="zh-CN" altLang="en-US" sz="20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800100" lvl="1" indent="-342900" latinLnBrk="0">
              <a:lnSpc>
                <a:spcPts val="24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处理方法：</a:t>
            </a:r>
            <a:r>
              <a:rPr lang="en-US" altLang="zh-CN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、忽略；</a:t>
            </a:r>
            <a:r>
              <a:rPr lang="en-US" altLang="zh-CN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、捕获；</a:t>
            </a:r>
            <a:r>
              <a:rPr lang="en-US" altLang="zh-CN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zh-CN" altLang="en-US" sz="2000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、执行默认操作</a:t>
            </a:r>
            <a:endParaRPr lang="zh-CN" altLang="en-US" sz="2000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3"/>
            </p:custDataLst>
          </p:nvPr>
        </p:nvGraphicFramePr>
        <p:xfrm>
          <a:off x="595630" y="5229225"/>
          <a:ext cx="7816215" cy="13347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9515475" imgH="1800225" progId="Paint.Picture">
                  <p:embed/>
                </p:oleObj>
              </mc:Choice>
              <mc:Fallback>
                <p:oleObj name="" r:id="rId4" imgW="9515475" imgH="18002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5630" y="5229225"/>
                        <a:ext cx="7816215" cy="13347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进程控制块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task_struct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对象 3"/>
          <p:cNvGraphicFramePr/>
          <p:nvPr>
            <p:custDataLst>
              <p:tags r:id="rId2"/>
            </p:custDataLst>
          </p:nvPr>
        </p:nvGraphicFramePr>
        <p:xfrm>
          <a:off x="467360" y="1196975"/>
          <a:ext cx="8351520" cy="560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10325100" imgH="7600950" progId="Paint.Picture">
                  <p:embed/>
                </p:oleObj>
              </mc:Choice>
              <mc:Fallback>
                <p:oleObj name="" r:id="rId3" imgW="10325100" imgH="76009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360" y="1196975"/>
                        <a:ext cx="8351520" cy="5605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196975"/>
            <a:ext cx="8319770" cy="519874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24485" y="1275080"/>
            <a:ext cx="8437880" cy="524637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>
            <a:off x="324485" y="836930"/>
            <a:ext cx="1345565" cy="34290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sched.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进程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0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7360" y="5085080"/>
            <a:ext cx="8164830" cy="1443990"/>
            <a:chOff x="624" y="2116"/>
            <a:chExt cx="12858" cy="2274"/>
          </a:xfrm>
        </p:grpSpPr>
        <p:sp>
          <p:nvSpPr>
            <p:cNvPr id="23" name="矩形 22"/>
            <p:cNvSpPr/>
            <p:nvPr>
              <p:custDataLst>
                <p:tags r:id="rId1"/>
              </p:custDataLst>
            </p:nvPr>
          </p:nvSpPr>
          <p:spPr>
            <a:xfrm>
              <a:off x="624" y="2678"/>
              <a:ext cx="12859" cy="1713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圆角矩形 23"/>
            <p:cNvSpPr/>
            <p:nvPr>
              <p:custDataLst>
                <p:tags r:id="rId2"/>
              </p:custDataLst>
            </p:nvPr>
          </p:nvSpPr>
          <p:spPr>
            <a:xfrm>
              <a:off x="624" y="2116"/>
              <a:ext cx="2051" cy="454"/>
            </a:xfrm>
            <a:prstGeom prst="roundRect">
              <a:avLst/>
            </a:prstGeom>
            <a:solidFill>
              <a:srgbClr val="CC9900"/>
            </a:solidFill>
            <a:ln w="34925" cap="flat" cmpd="sng" algn="ctr">
              <a:solidFill>
                <a:srgbClr val="99CA8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0" rIns="91440" bIns="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head.</a:t>
              </a:r>
              <a:r>
                <a:rPr kumimoji="0" lang="en-US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endPara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" y="2906"/>
              <a:ext cx="12657" cy="1168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88950" y="1285875"/>
            <a:ext cx="8254365" cy="3500120"/>
            <a:chOff x="623" y="4858"/>
            <a:chExt cx="12999" cy="551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" y="5312"/>
              <a:ext cx="12999" cy="2187"/>
            </a:xfrm>
            <a:prstGeom prst="rect">
              <a:avLst/>
            </a:prstGeom>
          </p:spPr>
        </p:pic>
        <p:sp>
          <p:nvSpPr>
            <p:cNvPr id="8" name="矩形 7"/>
            <p:cNvSpPr/>
            <p:nvPr>
              <p:custDataLst>
                <p:tags r:id="rId5"/>
              </p:custDataLst>
            </p:nvPr>
          </p:nvSpPr>
          <p:spPr>
            <a:xfrm>
              <a:off x="624" y="5398"/>
              <a:ext cx="12859" cy="4972"/>
            </a:xfrm>
            <a:prstGeom prst="rect">
              <a:avLst/>
            </a:prstGeom>
            <a:noFill/>
            <a:ln w="31750" cap="flat" cmpd="sng" algn="ctr">
              <a:solidFill>
                <a:srgbClr val="C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圆角矩形 8"/>
            <p:cNvSpPr/>
            <p:nvPr>
              <p:custDataLst>
                <p:tags r:id="rId6"/>
              </p:custDataLst>
            </p:nvPr>
          </p:nvSpPr>
          <p:spPr>
            <a:xfrm>
              <a:off x="624" y="4858"/>
              <a:ext cx="2051" cy="454"/>
            </a:xfrm>
            <a:prstGeom prst="roundRect">
              <a:avLst/>
            </a:prstGeom>
            <a:solidFill>
              <a:srgbClr val="CC9900"/>
            </a:solidFill>
            <a:ln w="34925" cap="flat" cmpd="sng" algn="ctr">
              <a:solidFill>
                <a:srgbClr val="99CA89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0" rIns="91440" bIns="0" numCol="1" anchor="t" anchorCtr="0" compatLnSpc="1"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sched.</a:t>
              </a:r>
              <a:r>
                <a:rPr kumimoji="0" lang="en-US" altLang="en-US" sz="16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</a:t>
              </a:r>
              <a:endPara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" y="7669"/>
              <a:ext cx="12684" cy="186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3" y="9597"/>
              <a:ext cx="12125" cy="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</a:t>
            </a:r>
            <a:r>
              <a:rPr lang="en-US" altLang="zh-CN"/>
              <a:t>0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820" y="1988820"/>
            <a:ext cx="7959725" cy="4121150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611505" y="1700530"/>
            <a:ext cx="7973695" cy="459867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3"/>
            </p:custDataLst>
          </p:nvPr>
        </p:nvSpPr>
        <p:spPr>
          <a:xfrm>
            <a:off x="611505" y="1343660"/>
            <a:ext cx="1369695" cy="38481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进程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0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485265"/>
            <a:ext cx="8561070" cy="350266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24485" y="1275080"/>
            <a:ext cx="8437880" cy="401955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>
            <a:off x="324485" y="836930"/>
            <a:ext cx="1345565" cy="34290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sched.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进程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23" name="矩形 22"/>
          <p:cNvSpPr/>
          <p:nvPr>
            <p:custDataLst>
              <p:tags r:id="rId1"/>
            </p:custDataLst>
          </p:nvPr>
        </p:nvSpPr>
        <p:spPr>
          <a:xfrm>
            <a:off x="611505" y="1700530"/>
            <a:ext cx="7973695" cy="459867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2"/>
            </p:custDataLst>
          </p:nvPr>
        </p:nvSpPr>
        <p:spPr>
          <a:xfrm>
            <a:off x="611505" y="1343660"/>
            <a:ext cx="1369695" cy="38481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system.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/>
          <p:nvPr/>
        </p:nvGraphicFramePr>
        <p:xfrm>
          <a:off x="899795" y="1916430"/>
          <a:ext cx="6552565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6225540" imgH="10477500" progId="Paint.Picture">
                  <p:embed/>
                </p:oleObj>
              </mc:Choice>
              <mc:Fallback>
                <p:oleObj name="" r:id="rId3" imgW="6225540" imgH="104775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795" y="1916430"/>
                        <a:ext cx="6552565" cy="419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855" y="2924810"/>
            <a:ext cx="5991860" cy="804545"/>
          </a:xfrm>
        </p:spPr>
        <p:txBody>
          <a:bodyPr/>
          <a:lstStyle/>
          <a:p>
            <a:pPr marL="457200" lvl="1" indent="0" algn="ctr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zh-CN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系统调用</a:t>
            </a:r>
            <a:endParaRPr lang="zh-CN" sz="44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00345" y="1770063"/>
            <a:ext cx="3771785" cy="4240530"/>
          </a:xfrm>
          <a:prstGeom prst="rect">
            <a:avLst/>
          </a:prstGeom>
          <a:noFill/>
          <a:ln>
            <a:noFill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系统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调用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323215" y="1196340"/>
            <a:ext cx="65601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系统调用入口</a:t>
            </a:r>
            <a:r>
              <a:rPr lang="zh-CN" altLang="en-US" sz="2400" b="1">
                <a:sym typeface="+mn-ea"/>
              </a:rPr>
              <a:t>代码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r>
              <a:rPr lang="en-US" altLang="zh-CN" sz="2400" b="1">
                <a:solidFill>
                  <a:schemeClr val="tx1"/>
                </a:solidFill>
              </a:rPr>
              <a:t>/kernel/system_call.s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en-US" altLang="zh-CN" sz="2400" b="1">
                <a:solidFill>
                  <a:schemeClr val="tx1"/>
                </a:solidFill>
              </a:rPr>
              <a:t>int 0x80 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chemeClr val="tx1"/>
                </a:solidFill>
              </a:rPr>
              <a:t>系统调用底层处理子程序</a:t>
            </a:r>
            <a:endParaRPr lang="zh-CN" altLang="en-US" sz="2400" b="1">
              <a:solidFill>
                <a:schemeClr val="tx1"/>
              </a:solidFill>
            </a:endParaRPr>
          </a:p>
          <a:p>
            <a:pPr marL="342900" indent="-342900" algn="l" latinLnBrk="0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chemeClr val="tx1"/>
                </a:solidFill>
              </a:rPr>
              <a:t>也包括时钟中断处理子程序</a:t>
            </a:r>
            <a:r>
              <a:rPr lang="en-US" altLang="zh-CN" sz="2400" b="1">
                <a:solidFill>
                  <a:schemeClr val="tx1"/>
                </a:solidFill>
              </a:rPr>
              <a:t>(0x20</a:t>
            </a:r>
            <a:r>
              <a:rPr lang="zh-CN" altLang="en-US" sz="2400" b="1">
                <a:solidFill>
                  <a:schemeClr val="tx1"/>
                </a:solidFill>
              </a:rPr>
              <a:t>中断</a:t>
            </a:r>
            <a:r>
              <a:rPr lang="en-US" altLang="zh-CN" sz="2400" b="1">
                <a:solidFill>
                  <a:schemeClr val="tx1"/>
                </a:solidFill>
              </a:rPr>
              <a:t>)</a:t>
            </a:r>
            <a:r>
              <a:rPr lang="zh-CN" altLang="en-US" sz="2400" b="1">
                <a:solidFill>
                  <a:schemeClr val="tx1"/>
                </a:solidFill>
              </a:rPr>
              <a:t>：</a:t>
            </a:r>
            <a:endParaRPr lang="en-US" altLang="zh-CN" sz="2400" b="1">
              <a:solidFill>
                <a:schemeClr val="tx1"/>
              </a:solidFill>
            </a:endParaRPr>
          </a:p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endParaRPr lang="en-US" altLang="zh-CN" sz="2400" b="1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9070" y="4577080"/>
            <a:ext cx="5863590" cy="1600200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179070" y="4636770"/>
            <a:ext cx="5827395" cy="1683385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圆角矩形 23"/>
          <p:cNvSpPr/>
          <p:nvPr>
            <p:custDataLst>
              <p:tags r:id="rId6"/>
            </p:custDataLst>
          </p:nvPr>
        </p:nvSpPr>
        <p:spPr>
          <a:xfrm>
            <a:off x="179070" y="4279900"/>
            <a:ext cx="1302385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system_call.s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315" y="1268730"/>
            <a:ext cx="6981825" cy="804545"/>
          </a:xfrm>
        </p:spPr>
        <p:txBody>
          <a:bodyPr/>
          <a:lstStyle/>
          <a:p>
            <a:pPr marL="0" lvl="1" indent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Linux0.11</a:t>
            </a:r>
            <a:r>
              <a:rPr lang="zh-CN" alt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的程序结构</a:t>
            </a:r>
            <a:endParaRPr lang="zh-CN" altLang="en-US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60" y="1700530"/>
            <a:ext cx="6680359" cy="4377214"/>
          </a:xfrm>
          <a:prstGeom prst="rect">
            <a:avLst/>
          </a:prstGeom>
        </p:spPr>
      </p:pic>
      <p:sp>
        <p:nvSpPr>
          <p:cNvPr id="3" name="线形标注 2 2"/>
          <p:cNvSpPr/>
          <p:nvPr/>
        </p:nvSpPr>
        <p:spPr>
          <a:xfrm>
            <a:off x="6804025" y="4149090"/>
            <a:ext cx="2081530" cy="100266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0354"/>
              <a:gd name="adj6" fmla="val -42866"/>
            </a:avLst>
          </a:prstGeom>
          <a:solidFill>
            <a:schemeClr val="bg1">
              <a:alpha val="70000"/>
            </a:schemeClr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将所有内核编译代码合并成一个可运行内核映像文件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89095" y="5665470"/>
            <a:ext cx="4702810" cy="1075690"/>
          </a:xfrm>
          <a:prstGeom prst="rect">
            <a:avLst/>
          </a:prstGeom>
          <a:solidFill>
            <a:schemeClr val="bg1"/>
          </a:solidFill>
          <a:ln w="349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107950" tIns="136525" rIns="136525" bIns="136525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导读：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仔细阅读《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Linux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内核完全注释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v3.0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》中的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5.12.2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节，在注释的帮助下理解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Linux0.11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系统的</a:t>
            </a: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Makefile</a:t>
            </a:r>
            <a:r>
              <a: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文件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0215" y="626745"/>
            <a:ext cx="2353627" cy="1886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5605" y="554990"/>
            <a:ext cx="2417445" cy="1957705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34360" y="627380"/>
            <a:ext cx="5565611" cy="2717959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206115" y="553085"/>
            <a:ext cx="5365750" cy="266446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205480" y="198120"/>
            <a:ext cx="791845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sys.h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>
            <p:custDataLst>
              <p:tags r:id="rId6"/>
            </p:custDataLst>
          </p:nvPr>
        </p:nvSpPr>
        <p:spPr>
          <a:xfrm>
            <a:off x="395605" y="198120"/>
            <a:ext cx="791845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unistd.h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7315" y="3429635"/>
            <a:ext cx="6560820" cy="1000125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179070" y="3345180"/>
            <a:ext cx="6548755" cy="123190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10"/>
            </p:custDataLst>
          </p:nvPr>
        </p:nvSpPr>
        <p:spPr>
          <a:xfrm>
            <a:off x="179070" y="2988310"/>
            <a:ext cx="1302385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system_call.s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051685" y="4439285"/>
            <a:ext cx="6587490" cy="2346960"/>
          </a:xfrm>
          <a:prstGeom prst="rect">
            <a:avLst/>
          </a:prstGeom>
        </p:spPr>
      </p:pic>
      <p:sp>
        <p:nvSpPr>
          <p:cNvPr id="27" name="矩形 26"/>
          <p:cNvSpPr/>
          <p:nvPr>
            <p:custDataLst>
              <p:tags r:id="rId13"/>
            </p:custDataLst>
          </p:nvPr>
        </p:nvSpPr>
        <p:spPr>
          <a:xfrm>
            <a:off x="2023110" y="4437380"/>
            <a:ext cx="6548755" cy="236220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圆角矩形 27"/>
          <p:cNvSpPr/>
          <p:nvPr>
            <p:custDataLst>
              <p:tags r:id="rId14"/>
            </p:custDataLst>
          </p:nvPr>
        </p:nvSpPr>
        <p:spPr>
          <a:xfrm>
            <a:off x="7269480" y="4077335"/>
            <a:ext cx="1302385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system_call.s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系统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调用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539750" y="1634490"/>
            <a:ext cx="7891145" cy="4676775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39750" y="1277620"/>
            <a:ext cx="1248410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sys.h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/>
        </p:nvGraphicFramePr>
        <p:xfrm>
          <a:off x="567055" y="1700530"/>
          <a:ext cx="7394544" cy="450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4" imgW="6162040" imgH="9004300" progId="Paint.Picture">
                  <p:embed/>
                </p:oleObj>
              </mc:Choice>
              <mc:Fallback>
                <p:oleObj name="" r:id="rId4" imgW="6162040" imgH="90043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7055" y="1700530"/>
                        <a:ext cx="7394544" cy="4502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683895" y="764540"/>
            <a:ext cx="7985760" cy="451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443230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23063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4660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038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610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182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754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marL="342900" lvl="1" indent="-342900" algn="l" latinLnBrk="0">
              <a:spcBef>
                <a:spcPts val="0"/>
              </a:spcBef>
              <a:buFont typeface="Wingdings" panose="05000000000000000000" charset="0"/>
              <a:buChar char="n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linux/kernel/sys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tem_call.s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代码中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lvl="1" indent="0" algn="l" latinLnBrk="0">
              <a:spcBef>
                <a:spcPts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————————————————————————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_sys_fork: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call _find_empty_process # 为新进程取得进程号 last_pid。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224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testl %eax,%eax # 在 eax 中返回进程号。若返回负数则退出。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225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 1f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226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push %gs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227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pushl %esi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228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pushl %edi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229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pushl %ebp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pushl %eax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231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call _copy_process # 调用 C 函数 copy_process()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addl $20,%esp # 丢弃这里所有压栈内容。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1: ret 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__________________________________________________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683895" y="764540"/>
            <a:ext cx="7985760" cy="451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443230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23063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4660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038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610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182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754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marL="342900" lvl="1" indent="-342900" algn="l" latinLnBrk="0">
              <a:spcBef>
                <a:spcPts val="0"/>
              </a:spcBef>
              <a:buFont typeface="Wingdings" panose="05000000000000000000" charset="0"/>
              <a:buChar char="n"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fork.c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代码中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lvl="1" indent="0" algn="l" latinLnBrk="0">
              <a:spcBef>
                <a:spcPts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————————————————————————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143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find_empty_process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(void)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144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145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 i;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146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147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repeat: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148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if ((++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last_pid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)&lt;0)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last_pid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=1;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149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for(i=0 ; i&lt;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NR_TASKS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; i++) 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150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[i] &amp;&amp; ((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[i]-&gt;pid ==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last_pid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||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151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(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[i]-&gt;pgrp ==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last_pid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)))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152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goto repeat;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153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for(i=1 ; i&lt;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NR_TASKS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; i++) // 任务 0 项被排除在外。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154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if (!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[i])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155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i;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156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return -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EAGAIN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157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}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__________________________________________________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6156325" y="1844675"/>
            <a:ext cx="2360930" cy="430530"/>
          </a:xfrm>
          <a:prstGeom prst="wedgeRectCallout">
            <a:avLst>
              <a:gd name="adj1" fmla="val -139618"/>
              <a:gd name="adj2" fmla="val 28805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0.11版NR_TASKS=64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612140" y="404495"/>
            <a:ext cx="7985760" cy="451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443230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23063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4660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038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610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182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754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marL="0" lvl="1" indent="0" algn="l" latinLnBrk="0">
              <a:spcBef>
                <a:spcPts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————————————————————————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68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int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copy_process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(int nr,long ebp,long edi,long esi,long gs,long none,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69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 ebx,long ecx,long edx, long orig_eax,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 fs,long es,long ds,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71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 eip,long cs,long eflags,long esp,long ss)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72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{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73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struct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task_struct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*p;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74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int i;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75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struct file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*f;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76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77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 = (struct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task_struct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*)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get_free_page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();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78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if (!p)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79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return -EAGAIN;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[nr] = p;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81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*p = *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/* NOTE! this doesn't copy the supervisor stack */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82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p-&gt;state =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TASK_UNINTERRUPTIBLE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83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p-&gt;pid =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last_pid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// 新进程号。也由 find_empty_process()得到。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84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p-&gt;counter = p-&gt;priority; // 运行时间片值（嘀嗒数）。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。。。。。。。。。。。。。。。。。。。。。。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__________________________________________________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539750" y="116205"/>
            <a:ext cx="7985760" cy="451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443230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23063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4660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038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610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182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754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marL="0" lvl="1" indent="0" algn="l" latinLnBrk="0">
              <a:spcBef>
                <a:spcPts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————————————————————————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91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p-&gt;tss.back_link = 0;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92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p-&gt;tss.esp0 = PAGE_SIZE + (long) p; // 任务内核态栈指针。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93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p-&gt;tss.ss0 = 0x10; // 内核态栈的段选择符（与内核数据段相同）。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94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p-&gt;tss.eip = eip; // 指令代码指针。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95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p-&gt;tss.eflags = eflags; // 标志寄存器。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96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p-&gt;tss.eax = 0; // 这是当 fork()返回时新进程会返回 0 的原因所在。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97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p-&gt;tss.ecx = ecx;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98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p-&gt;tss.edx = edx;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99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p-&gt;tss.ebx = ebx;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p-&gt;tss.esp = esp;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101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p-&gt;tss.ebp = ebp;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102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p-&gt;tss.esi = esi;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103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p-&gt;tss.edi = edi;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104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p-&gt;tss.es = es &amp; 0xffff; // 段寄存器仅 16 位有效。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105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p-&gt;tss.cs = cs &amp; 0xffff;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106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p-&gt;tss.ss = ss &amp; 0xffff;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107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p-&gt;tss.ds = ds &amp; 0xffff;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108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p-&gt;tss.fs = fs &amp; 0xffff;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109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p-&gt;tss.gs = gs &amp; 0xffff;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110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p-&gt;tss.ldt = _LDT(nr); // 任务 LDT 描述符的选择符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__________________________________________________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612140" y="692150"/>
            <a:ext cx="7985760" cy="451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1pPr>
            <a:lvl2pPr marL="443230" indent="-263525">
              <a:spcBef>
                <a:spcPct val="35000"/>
              </a:spcBef>
              <a:buClr>
                <a:srgbClr val="CC6600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2pPr>
            <a:lvl3pPr marL="123063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3pPr>
            <a:lvl4pPr marL="16383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4pPr>
            <a:lvl5pPr marL="2046605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5pPr>
            <a:lvl6pPr marL="25038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6pPr>
            <a:lvl7pPr marL="29610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7pPr>
            <a:lvl8pPr marL="34182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8pPr>
            <a:lvl9pPr marL="3875405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anose="020B0600070205080204" pitchFamily="34" charset="-128"/>
              </a:defRPr>
            </a:lvl9pPr>
          </a:lstStyle>
          <a:p>
            <a:pPr marL="0" lvl="1" indent="0" algn="l" latinLnBrk="0">
              <a:spcBef>
                <a:spcPts val="0"/>
              </a:spcBef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————————————————————————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。。。。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132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p-&gt;p_pptr =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// 设置新进程的父进程指针。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133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p-&gt;p_cptr = 0; // 复位新进程的最新子进程指针。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134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p-&gt;p_ysptr = 0; // 复位新进程的比邻年轻兄弟进程指针。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135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p-&gt;p_osptr =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-&gt;p_cptr; // 设置新进程的比邻老兄兄弟进程指针。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136 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if (p-&gt;p_osptr) // 若新进程有老兄兄弟进程，则让其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137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p-&gt;p_osptr-&gt;p_ysptr = p; // 年轻进程兄弟指针指向新进程。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138 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current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-&gt;p_cptr = p; // 让当前进程最新子进程指针指向新进程。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139  p-&gt;state =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TASK_RUNNING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/* do this last, just in case */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140  return </a:t>
            </a:r>
            <a:r>
              <a:rPr sz="2000" dirty="0">
                <a:solidFill>
                  <a:srgbClr val="0070C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last_pid</a:t>
            </a: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141 }</a:t>
            </a:r>
            <a:endParaRPr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lvl="1" indent="0" algn="l" latinLnBrk="0">
              <a:spcBef>
                <a:spcPts val="0"/>
              </a:spcBef>
              <a:buFont typeface="Wingdings" panose="05000000000000000000" charset="0"/>
              <a:buNone/>
            </a:pPr>
            <a:r>
              <a:rPr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__________________________________________________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6855" y="2924810"/>
            <a:ext cx="5991860" cy="804545"/>
          </a:xfrm>
        </p:spPr>
        <p:txBody>
          <a:bodyPr/>
          <a:lstStyle/>
          <a:p>
            <a:pPr marL="457200" lvl="1" indent="0" algn="ctr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zh-CN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进程切换</a:t>
            </a:r>
            <a:r>
              <a:rPr lang="en-US" altLang="zh-CN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sched.c</a:t>
            </a:r>
            <a:endParaRPr lang="en-US" altLang="zh-CN" sz="44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进程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切换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44800" y="1268730"/>
            <a:ext cx="6627018" cy="2745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0325" y="3916800"/>
            <a:ext cx="6307455" cy="2912745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1089025" y="1252220"/>
            <a:ext cx="6809105" cy="548640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圆角矩形 24"/>
          <p:cNvSpPr/>
          <p:nvPr>
            <p:custDataLst>
              <p:tags r:id="rId6"/>
            </p:custDataLst>
          </p:nvPr>
        </p:nvSpPr>
        <p:spPr>
          <a:xfrm>
            <a:off x="1089025" y="895350"/>
            <a:ext cx="1302385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system_call.s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8140" y="1852295"/>
            <a:ext cx="8472170" cy="3655695"/>
          </a:xfrm>
          <a:prstGeom prst="rect">
            <a:avLst/>
          </a:prstGeom>
        </p:spPr>
      </p:pic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396240" y="1346200"/>
            <a:ext cx="1302385" cy="288290"/>
          </a:xfrm>
          <a:prstGeom prst="roundRect">
            <a:avLst/>
          </a:prstGeom>
          <a:solidFill>
            <a:srgbClr val="CC9900"/>
          </a:solidFill>
          <a:ln w="34925" cap="flat" cmpd="sng" algn="ctr">
            <a:solidFill>
              <a:srgbClr val="99CA89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0" rIns="91440" bIns="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sched.</a:t>
            </a:r>
            <a:r>
              <a:rPr kumimoji="0" lang="en-US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</a:t>
            </a:r>
            <a:endParaRPr kumimoji="0" lang="en-US" alt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>
            <p:custDataLst>
              <p:tags r:id="rId4"/>
            </p:custDataLst>
          </p:nvPr>
        </p:nvSpPr>
        <p:spPr>
          <a:xfrm>
            <a:off x="368300" y="1725295"/>
            <a:ext cx="8318500" cy="391795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custDataLst>
              <p:tags r:id="rId5"/>
            </p:custDataLst>
          </p:nvPr>
        </p:nvSpPr>
        <p:spPr>
          <a:xfrm>
            <a:off x="584200" y="401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进程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切换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8700" y="1964690"/>
            <a:ext cx="7086600" cy="4076700"/>
          </a:xfrm>
          <a:prstGeom prst="rect">
            <a:avLst/>
          </a:prstGeom>
        </p:spPr>
      </p:pic>
      <p:sp>
        <p:nvSpPr>
          <p:cNvPr id="346115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07315" y="1268730"/>
            <a:ext cx="6981825" cy="804545"/>
          </a:xfrm>
        </p:spPr>
        <p:txBody>
          <a:bodyPr/>
          <a:p>
            <a:pPr marL="0" lvl="1" indent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zh-CN" alt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endParaRPr lang="zh-CN" altLang="en-US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584200" y="401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进程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切换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2"/>
            </p:custDataLst>
          </p:nvPr>
        </p:nvGraphicFramePr>
        <p:xfrm>
          <a:off x="429895" y="1412240"/>
          <a:ext cx="8283575" cy="5281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8277225" imgH="5276850" progId="Paint.Picture">
                  <p:embed/>
                </p:oleObj>
              </mc:Choice>
              <mc:Fallback>
                <p:oleObj name="" r:id="rId3" imgW="8277225" imgH="52768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895" y="1412240"/>
                        <a:ext cx="8283575" cy="5281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/>
          <p:cNvGraphicFramePr/>
          <p:nvPr>
            <p:custDataLst>
              <p:tags r:id="rId1"/>
            </p:custDataLst>
          </p:nvPr>
        </p:nvGraphicFramePr>
        <p:xfrm>
          <a:off x="395605" y="2204720"/>
          <a:ext cx="8188325" cy="3326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2" imgW="8181975" imgH="3324225" progId="Paint.Picture">
                  <p:embed/>
                </p:oleObj>
              </mc:Choice>
              <mc:Fallback>
                <p:oleObj name="" r:id="rId2" imgW="8181975" imgH="33242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605" y="2204720"/>
                        <a:ext cx="8188325" cy="3326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4" name="Rectangle 2"/>
          <p:cNvSpPr>
            <a:spLocks noGrp="1" noChangeArrowheads="1"/>
          </p:cNvSpPr>
          <p:nvPr>
            <p:custDataLst>
              <p:tags r:id="rId4"/>
            </p:custDataLst>
          </p:nvPr>
        </p:nvSpPr>
        <p:spPr>
          <a:xfrm>
            <a:off x="584200" y="401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进程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切换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3940" y="1627505"/>
            <a:ext cx="7154228" cy="5180647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p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107315" y="1268730"/>
            <a:ext cx="6981825" cy="804545"/>
          </a:xfrm>
        </p:spPr>
        <p:txBody>
          <a:bodyPr/>
          <a:p>
            <a:pPr marL="0" lvl="1" indent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</a:t>
            </a:r>
            <a:r>
              <a:rPr lang="zh-CN" altLang="en-US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endParaRPr lang="zh-CN" altLang="en-US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84402"/>
            <a:ext cx="8229600" cy="4471988"/>
          </a:xfrm>
        </p:spPr>
        <p:txBody>
          <a:bodyPr/>
          <a:lstStyle/>
          <a:p>
            <a:pPr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内存管理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mm</a:t>
            </a:r>
            <a:endParaRPr lang="zh-CN" altLang="en-US" sz="24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ü"/>
            </a:pP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page.s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ü"/>
            </a:pP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memory.c	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库函数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提供内核需要的一些库函数</a:t>
            </a:r>
            <a:endParaRPr lang="zh-CN" altLang="en-US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内核工具程序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ü"/>
            </a:pP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build.c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Linux 0.11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+mn-ea"/>
              </a:rPr>
              <a:t>Linux 0.11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1685" y="2924810"/>
            <a:ext cx="4935220" cy="804545"/>
          </a:xfrm>
        </p:spPr>
        <p:txBody>
          <a:bodyPr/>
          <a:lstStyle/>
          <a:p>
            <a:pPr marL="457200" lvl="1" indent="0" algn="ctr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zh-CN" altLang="en-US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引导启动</a:t>
            </a:r>
            <a:r>
              <a:rPr lang="zh-CN" altLang="en-US" sz="4400" b="1" dirty="0">
                <a:solidFill>
                  <a:srgbClr val="92D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程序</a:t>
            </a:r>
            <a:endParaRPr lang="zh-CN" altLang="en-US" sz="4400" b="1" dirty="0">
              <a:solidFill>
                <a:srgbClr val="92D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引导启动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程序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" name="文本框 7"/>
          <p:cNvSpPr txBox="1"/>
          <p:nvPr/>
        </p:nvSpPr>
        <p:spPr>
          <a:xfrm>
            <a:off x="323215" y="1196340"/>
            <a:ext cx="5970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tx1"/>
                </a:solidFill>
              </a:rPr>
              <a:t>加电后的执行顺序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772285"/>
            <a:ext cx="7139940" cy="1059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35" y="2924810"/>
            <a:ext cx="5050155" cy="3908108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450215" y="2973705"/>
            <a:ext cx="597090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</a:rPr>
              <a:t>bootsect.s </a:t>
            </a:r>
            <a:r>
              <a:rPr lang="zh-CN" altLang="en-US" sz="2000" b="1">
                <a:solidFill>
                  <a:schemeClr val="tx1"/>
                </a:solidFill>
              </a:rPr>
              <a:t>磁盘引导模块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>
                <a:sym typeface="+mn-ea"/>
              </a:rPr>
              <a:t>为什么</a:t>
            </a:r>
            <a:r>
              <a:rPr lang="en-US" altLang="zh-CN" sz="2000" b="1">
                <a:sym typeface="+mn-ea"/>
              </a:rPr>
              <a:t>bootsect.s</a:t>
            </a:r>
            <a:r>
              <a:rPr lang="zh-CN" altLang="en-US" sz="2000" b="1">
                <a:sym typeface="+mn-ea"/>
              </a:rPr>
              <a:t>把自己移动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0" indent="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000" b="1">
                <a:sym typeface="+mn-ea"/>
              </a:rPr>
              <a:t>到</a:t>
            </a:r>
            <a:r>
              <a:rPr lang="en-US" altLang="zh-CN" sz="2000" b="1">
                <a:sym typeface="+mn-ea"/>
              </a:rPr>
              <a:t>0x90000</a:t>
            </a:r>
            <a:r>
              <a:rPr lang="zh-CN" altLang="en-US" sz="2000" b="1">
                <a:sym typeface="+mn-ea"/>
              </a:rPr>
              <a:t>处？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</a:rPr>
              <a:t>setup.s </a:t>
            </a:r>
            <a:r>
              <a:rPr lang="zh-CN" altLang="en-US" sz="2000" b="1">
                <a:solidFill>
                  <a:schemeClr val="tx1"/>
                </a:solidFill>
              </a:rPr>
              <a:t>加载模块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</a:rPr>
              <a:t>setup.s</a:t>
            </a:r>
            <a:r>
              <a:rPr lang="zh-CN" altLang="en-US" sz="2000" b="1">
                <a:solidFill>
                  <a:schemeClr val="tx1"/>
                </a:solidFill>
              </a:rPr>
              <a:t>读取计算机系统数据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>
                <a:solidFill>
                  <a:schemeClr val="tx1"/>
                </a:solidFill>
              </a:rPr>
              <a:t>setup.s</a:t>
            </a:r>
            <a:r>
              <a:rPr lang="zh-CN" altLang="en-US" sz="2000" b="1">
                <a:solidFill>
                  <a:schemeClr val="tx1"/>
                </a:solidFill>
              </a:rPr>
              <a:t>将</a:t>
            </a:r>
            <a:r>
              <a:rPr lang="en-US" altLang="zh-CN" sz="2000" b="1">
                <a:solidFill>
                  <a:schemeClr val="tx1"/>
                </a:solidFill>
              </a:rPr>
              <a:t>system</a:t>
            </a:r>
            <a:r>
              <a:rPr lang="zh-CN" altLang="en-US" sz="2000" b="1">
                <a:solidFill>
                  <a:schemeClr val="tx1"/>
                </a:solidFill>
              </a:rPr>
              <a:t>移动到地址</a:t>
            </a:r>
            <a:r>
              <a:rPr lang="en-US" altLang="zh-CN" sz="2000" b="1">
                <a:solidFill>
                  <a:schemeClr val="tx1"/>
                </a:solidFill>
              </a:rPr>
              <a:t>0</a:t>
            </a:r>
            <a:endParaRPr lang="zh-CN" altLang="en-US" sz="2000" b="1">
              <a:solidFill>
                <a:schemeClr val="tx1"/>
              </a:solidFill>
            </a:endParaRPr>
          </a:p>
          <a:p>
            <a:pPr marL="285750" indent="-285750" algn="l" latinLnBrk="0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20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2" uiExpand="1" build="p"/>
      <p:bldP spid="4" grpId="0" bldLvl="2" uiExpand="1" build="p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PP_MARK_KEY" val="5825ba92-c481-4c68-9cac-59e3dc06af8c"/>
  <p:tag name="COMMONDATA" val="eyJoZGlkIjoiMDhlNTM2MTA4NWNjODIxZmM5YzM4ZTZhYzBmZTk2ZjQifQ=="/>
  <p:tag name="commondata" val="eyJoZGlkIjoiNmI2N2MyZTk1YjgyZjI2ZWJiYTI3YWVkZWRkNGI5MWE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DIAGRAM_VIRTUALLY_FRAME" val="{&quot;height&quot;:297.45,&quot;left&quot;:31.2,&quot;top&quot;:105.8,&quot;width&quot;:647.75}"/>
</p:tagLst>
</file>

<file path=ppt/tags/tag36.xml><?xml version="1.0" encoding="utf-8"?>
<p:tagLst xmlns:p="http://schemas.openxmlformats.org/presentationml/2006/main">
  <p:tag name="KSO_WM_BEAUTIFY_FLAG" val=""/>
  <p:tag name="KSO_WM_DIAGRAM_VIRTUALLY_FRAME" val="{&quot;height&quot;:297.45,&quot;left&quot;:31.2,&quot;top&quot;:105.8,&quot;width&quot;:647.75}"/>
</p:tagLst>
</file>

<file path=ppt/tags/tag37.xml><?xml version="1.0" encoding="utf-8"?>
<p:tagLst xmlns:p="http://schemas.openxmlformats.org/presentationml/2006/main">
  <p:tag name="KSO_WM_BEAUTIFY_FLAG" val=""/>
  <p:tag name="KSO_WM_DIAGRAM_VIRTUALLY_FRAME" val="{&quot;height&quot;:297.45,&quot;left&quot;:31.2,&quot;top&quot;:105.8,&quot;width&quot;:647.75}"/>
</p:tagLst>
</file>

<file path=ppt/tags/tag38.xml><?xml version="1.0" encoding="utf-8"?>
<p:tagLst xmlns:p="http://schemas.openxmlformats.org/presentationml/2006/main">
  <p:tag name="KSO_WM_DIAGRAM_VIRTUALLY_FRAME" val="{&quot;height&quot;:297.45,&quot;left&quot;:31.2,&quot;top&quot;:105.8,&quot;width&quot;:647.75}"/>
</p:tagLst>
</file>

<file path=ppt/tags/tag39.xml><?xml version="1.0" encoding="utf-8"?>
<p:tagLst xmlns:p="http://schemas.openxmlformats.org/presentationml/2006/main">
  <p:tag name="KSO_WM_BEAUTIFY_FLAG" val=""/>
  <p:tag name="KSO_WM_DIAGRAM_VIRTUALLY_FRAME" val="{&quot;height&quot;:297.45,&quot;left&quot;:31.2,&quot;top&quot;:105.8,&quot;width&quot;:647.75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  <p:tag name="KSO_WM_DIAGRAM_VIRTUALLY_FRAME" val="{&quot;height&quot;:297.45,&quot;left&quot;:31.2,&quot;top&quot;:105.8,&quot;width&quot;:647.75}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Radial">
  <a:themeElements>
    <a:clrScheme name="1_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1_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0</TotalTime>
  <Words>5725</Words>
  <Application>WPS 演示</Application>
  <PresentationFormat>全屏显示(4:3)</PresentationFormat>
  <Paragraphs>389</Paragraphs>
  <Slides>51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18</vt:i4>
      </vt:variant>
      <vt:variant>
        <vt:lpstr>幻灯片标题</vt:lpstr>
      </vt:variant>
      <vt:variant>
        <vt:i4>51</vt:i4>
      </vt:variant>
    </vt:vector>
  </HeadingPairs>
  <TitlesOfParts>
    <vt:vector size="85" baseType="lpstr">
      <vt:lpstr>Arial</vt:lpstr>
      <vt:lpstr>宋体</vt:lpstr>
      <vt:lpstr>Wingdings</vt:lpstr>
      <vt:lpstr>Times New Roman</vt:lpstr>
      <vt:lpstr>Arial Black</vt:lpstr>
      <vt:lpstr>Arial Narrow</vt:lpstr>
      <vt:lpstr>Wingdings</vt:lpstr>
      <vt:lpstr>微软雅黑</vt:lpstr>
      <vt:lpstr>Arial Unicode MS</vt:lpstr>
      <vt:lpstr>MS PGothic</vt:lpstr>
      <vt:lpstr>Monotype Sorts</vt:lpstr>
      <vt:lpstr>Helvetica</vt:lpstr>
      <vt:lpstr>Webdings</vt:lpstr>
      <vt:lpstr>1_Radial</vt:lpstr>
      <vt:lpstr>Radial</vt:lpstr>
      <vt:lpstr>默认设计模板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Linux 0.11 </vt:lpstr>
      <vt:lpstr>PowerPoint 演示文稿</vt:lpstr>
      <vt:lpstr>Linux 0.11</vt:lpstr>
      <vt:lpstr>Linux 0.11</vt:lpstr>
      <vt:lpstr>Linux 0.11</vt:lpstr>
      <vt:lpstr>Linux 0.11</vt:lpstr>
      <vt:lpstr>Linux 0.11</vt:lpstr>
      <vt:lpstr>Linux 0.11</vt:lpstr>
      <vt:lpstr>引导启动程序</vt:lpstr>
      <vt:lpstr>引导启动程序</vt:lpstr>
      <vt:lpstr>引导启动程序</vt:lpstr>
      <vt:lpstr>Linux 0.11</vt:lpstr>
      <vt:lpstr>head.s</vt:lpstr>
      <vt:lpstr>head.s</vt:lpstr>
      <vt:lpstr>head.s</vt:lpstr>
      <vt:lpstr>Linux 0.11</vt:lpstr>
      <vt:lpstr>main.c</vt:lpstr>
      <vt:lpstr>Linux 0.11</vt:lpstr>
      <vt:lpstr>main.c</vt:lpstr>
      <vt:lpstr>main.c</vt:lpstr>
      <vt:lpstr>main.c</vt:lpstr>
      <vt:lpstr>main.c</vt:lpstr>
      <vt:lpstr>main.c</vt:lpstr>
      <vt:lpstr>Linux 0.11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进程0</vt:lpstr>
      <vt:lpstr>进程0</vt:lpstr>
      <vt:lpstr>进程0</vt:lpstr>
      <vt:lpstr>进程0</vt:lpstr>
      <vt:lpstr>进程0</vt:lpstr>
      <vt:lpstr>Linux 0.11</vt:lpstr>
      <vt:lpstr>系统调用</vt:lpstr>
      <vt:lpstr>PowerPoint 演示文稿</vt:lpstr>
      <vt:lpstr>系统调用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Linux 0.11</vt:lpstr>
      <vt:lpstr>进程切换</vt:lpstr>
      <vt:lpstr>PowerPoint 演示文稿</vt:lpstr>
      <vt:lpstr>PowerPoint 演示文稿</vt:lpstr>
      <vt:lpstr>PowerPoint 演示文稿</vt:lpstr>
    </vt:vector>
  </TitlesOfParts>
  <Company>雨薇在线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语音信号处理</dc:title>
  <dc:creator>雨薇</dc:creator>
  <cp:lastModifiedBy>郑铁然</cp:lastModifiedBy>
  <cp:revision>293</cp:revision>
  <cp:lastPrinted>2019-07-15T08:06:00Z</cp:lastPrinted>
  <dcterms:created xsi:type="dcterms:W3CDTF">2004-08-18T11:10:00Z</dcterms:created>
  <dcterms:modified xsi:type="dcterms:W3CDTF">2025-11-25T02:45:19Z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BE7F72119F5C441191FAFCDB3C1B0306_13</vt:lpwstr>
  </property>
  <property fmtid="{D5CDD505-2E9C-101B-9397-08002B2CF9AE}" pid="3" name="KSOProductBuildVer">
    <vt:lpwstr>2052-12.1.0.23542</vt:lpwstr>
  </property>
</Properties>
</file>